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8" r:id="rId3"/>
    <p:sldId id="257" r:id="rId4"/>
    <p:sldId id="259" r:id="rId5"/>
    <p:sldId id="260" r:id="rId6"/>
    <p:sldId id="261" r:id="rId7"/>
    <p:sldId id="262" r:id="rId8"/>
    <p:sldId id="263" r:id="rId9"/>
    <p:sldId id="264" r:id="rId10"/>
    <p:sldId id="276" r:id="rId11"/>
    <p:sldId id="277" r:id="rId12"/>
    <p:sldId id="265" r:id="rId13"/>
    <p:sldId id="266" r:id="rId14"/>
    <p:sldId id="267"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4" autoAdjust="0"/>
    <p:restoredTop sz="77069" autoAdjust="0"/>
  </p:normalViewPr>
  <p:slideViewPr>
    <p:cSldViewPr snapToGrid="0">
      <p:cViewPr varScale="1">
        <p:scale>
          <a:sx n="79" d="100"/>
          <a:sy n="79" d="100"/>
        </p:scale>
        <p:origin x="61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6B8677F-CC3F-4306-8A4B-074EDDA8696F}" type="datetimeFigureOut">
              <a:rPr lang="en-US" smtClean="0"/>
              <a:t>4/25/2017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91D05D1-3B0A-48F6-87F3-87F05B3EC99C}" type="slidenum">
              <a:rPr lang="en-US" smtClean="0"/>
              <a:t>‹#›</a:t>
            </a:fld>
            <a:endParaRPr lang="en-US"/>
          </a:p>
        </p:txBody>
      </p:sp>
    </p:spTree>
    <p:extLst>
      <p:ext uri="{BB962C8B-B14F-4D97-AF65-F5344CB8AC3E}">
        <p14:creationId xmlns:p14="http://schemas.microsoft.com/office/powerpoint/2010/main" val="2057827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2940907-FC73-4B08-BC82-20D96677DAC3}" type="datetimeFigureOut">
              <a:rPr lang="en-US" smtClean="0"/>
              <a:t>4/25/2017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9BC9AB-B530-4CAF-813A-7E9735959899}" type="slidenum">
              <a:rPr lang="en-US" smtClean="0"/>
              <a:t>‹#›</a:t>
            </a:fld>
            <a:endParaRPr lang="en-US"/>
          </a:p>
        </p:txBody>
      </p:sp>
    </p:spTree>
    <p:extLst>
      <p:ext uri="{BB962C8B-B14F-4D97-AF65-F5344CB8AC3E}">
        <p14:creationId xmlns:p14="http://schemas.microsoft.com/office/powerpoint/2010/main" val="273615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cha.org/healthycampu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acha.or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a:t>
            </a:r>
            <a:endParaRPr lang="en-US" dirty="0"/>
          </a:p>
        </p:txBody>
      </p:sp>
      <p:sp>
        <p:nvSpPr>
          <p:cNvPr id="4" name="Slide Number Placeholder 3"/>
          <p:cNvSpPr>
            <a:spLocks noGrp="1"/>
          </p:cNvSpPr>
          <p:nvPr>
            <p:ph type="sldNum" sz="quarter" idx="10"/>
          </p:nvPr>
        </p:nvSpPr>
        <p:spPr/>
        <p:txBody>
          <a:bodyPr/>
          <a:lstStyle/>
          <a:p>
            <a:fld id="{599BC9AB-B530-4CAF-813A-7E9735959899}" type="slidenum">
              <a:rPr lang="en-US" smtClean="0"/>
              <a:t>1</a:t>
            </a:fld>
            <a:endParaRPr lang="en-US"/>
          </a:p>
        </p:txBody>
      </p:sp>
    </p:spTree>
    <p:extLst>
      <p:ext uri="{BB962C8B-B14F-4D97-AF65-F5344CB8AC3E}">
        <p14:creationId xmlns:p14="http://schemas.microsoft.com/office/powerpoint/2010/main" val="370256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p>
          <a:p>
            <a:endParaRPr lang="en-US" dirty="0" smtClean="0"/>
          </a:p>
          <a:p>
            <a:r>
              <a:rPr lang="en-US" dirty="0" smtClean="0"/>
              <a:t>A </a:t>
            </a:r>
            <a:r>
              <a:rPr lang="en-US" dirty="0"/>
              <a:t>secondary goal of this standing committee will be to participate in conference presentations and publications highlighting university achievements as they relate to health and wellness initiatives for students.</a:t>
            </a:r>
          </a:p>
        </p:txBody>
      </p:sp>
      <p:sp>
        <p:nvSpPr>
          <p:cNvPr id="4" name="Slide Number Placeholder 3"/>
          <p:cNvSpPr>
            <a:spLocks noGrp="1"/>
          </p:cNvSpPr>
          <p:nvPr>
            <p:ph type="sldNum" sz="quarter" idx="10"/>
          </p:nvPr>
        </p:nvSpPr>
        <p:spPr/>
        <p:txBody>
          <a:bodyPr/>
          <a:lstStyle/>
          <a:p>
            <a:fld id="{599BC9AB-B530-4CAF-813A-7E9735959899}" type="slidenum">
              <a:rPr lang="en-US" smtClean="0"/>
              <a:t>10</a:t>
            </a:fld>
            <a:endParaRPr lang="en-US"/>
          </a:p>
        </p:txBody>
      </p:sp>
    </p:spTree>
    <p:extLst>
      <p:ext uri="{BB962C8B-B14F-4D97-AF65-F5344CB8AC3E}">
        <p14:creationId xmlns:p14="http://schemas.microsoft.com/office/powerpoint/2010/main" val="90276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p>
          <a:p>
            <a:endParaRPr lang="en-US" dirty="0" smtClean="0"/>
          </a:p>
          <a:p>
            <a:r>
              <a:rPr lang="en-US" dirty="0" smtClean="0"/>
              <a:t>Health disparities are rampant in disenfranchised populations.  This is an area that will get specific attention as we assess the needs of our community.</a:t>
            </a:r>
            <a:endParaRPr lang="en-US" dirty="0"/>
          </a:p>
        </p:txBody>
      </p:sp>
      <p:sp>
        <p:nvSpPr>
          <p:cNvPr id="4" name="Slide Number Placeholder 3"/>
          <p:cNvSpPr>
            <a:spLocks noGrp="1"/>
          </p:cNvSpPr>
          <p:nvPr>
            <p:ph type="sldNum" sz="quarter" idx="10"/>
          </p:nvPr>
        </p:nvSpPr>
        <p:spPr/>
        <p:txBody>
          <a:bodyPr/>
          <a:lstStyle/>
          <a:p>
            <a:fld id="{599BC9AB-B530-4CAF-813A-7E9735959899}" type="slidenum">
              <a:rPr lang="en-US" smtClean="0"/>
              <a:t>11</a:t>
            </a:fld>
            <a:endParaRPr lang="en-US"/>
          </a:p>
        </p:txBody>
      </p:sp>
    </p:spTree>
    <p:extLst>
      <p:ext uri="{BB962C8B-B14F-4D97-AF65-F5344CB8AC3E}">
        <p14:creationId xmlns:p14="http://schemas.microsoft.com/office/powerpoint/2010/main" val="2412744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a:t>
            </a:r>
            <a:endParaRPr lang="en-US" dirty="0"/>
          </a:p>
        </p:txBody>
      </p:sp>
      <p:sp>
        <p:nvSpPr>
          <p:cNvPr id="4" name="Slide Number Placeholder 3"/>
          <p:cNvSpPr>
            <a:spLocks noGrp="1"/>
          </p:cNvSpPr>
          <p:nvPr>
            <p:ph type="sldNum" sz="quarter" idx="10"/>
          </p:nvPr>
        </p:nvSpPr>
        <p:spPr/>
        <p:txBody>
          <a:bodyPr/>
          <a:lstStyle/>
          <a:p>
            <a:fld id="{599BC9AB-B530-4CAF-813A-7E9735959899}" type="slidenum">
              <a:rPr lang="en-US" smtClean="0"/>
              <a:t>12</a:t>
            </a:fld>
            <a:endParaRPr lang="en-US"/>
          </a:p>
        </p:txBody>
      </p:sp>
    </p:spTree>
    <p:extLst>
      <p:ext uri="{BB962C8B-B14F-4D97-AF65-F5344CB8AC3E}">
        <p14:creationId xmlns:p14="http://schemas.microsoft.com/office/powerpoint/2010/main" val="220809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a:t>
            </a:r>
          </a:p>
          <a:p>
            <a:endParaRPr lang="en-US" dirty="0" smtClean="0"/>
          </a:p>
          <a:p>
            <a:r>
              <a:rPr lang="en-US" dirty="0" smtClean="0"/>
              <a:t>We </a:t>
            </a:r>
            <a:r>
              <a:rPr lang="en-US" dirty="0"/>
              <a:t>seek to embark on this journey starting this Spring/Summer 2017.  We will start with providing a holistic view of college student health and the resources currently available on campus.  This will serve as an important foundation as we seek to build a holistic, comprehensive plan of action.</a:t>
            </a:r>
          </a:p>
          <a:p>
            <a:endParaRPr lang="en-US" dirty="0"/>
          </a:p>
          <a:p>
            <a:r>
              <a:rPr lang="en-US" dirty="0"/>
              <a:t>The co-chairs of the committee propose submitting an annual report on the progress of the committee to the Chancellor or designee. In addition, the committee will be available to report on progress to shared governance groups, the Chancellor’s Leadership Council, the Chancellor’s Administrative Staff, the Provost’s Administrative Staff, or any other groups or committees deemed appropriate.</a:t>
            </a:r>
          </a:p>
        </p:txBody>
      </p:sp>
      <p:sp>
        <p:nvSpPr>
          <p:cNvPr id="4" name="Slide Number Placeholder 3"/>
          <p:cNvSpPr>
            <a:spLocks noGrp="1"/>
          </p:cNvSpPr>
          <p:nvPr>
            <p:ph type="sldNum" sz="quarter" idx="10"/>
          </p:nvPr>
        </p:nvSpPr>
        <p:spPr/>
        <p:txBody>
          <a:bodyPr/>
          <a:lstStyle/>
          <a:p>
            <a:fld id="{599BC9AB-B530-4CAF-813A-7E9735959899}" type="slidenum">
              <a:rPr lang="en-US" smtClean="0"/>
              <a:t>13</a:t>
            </a:fld>
            <a:endParaRPr lang="en-US"/>
          </a:p>
        </p:txBody>
      </p:sp>
    </p:spTree>
    <p:extLst>
      <p:ext uri="{BB962C8B-B14F-4D97-AF65-F5344CB8AC3E}">
        <p14:creationId xmlns:p14="http://schemas.microsoft.com/office/powerpoint/2010/main" val="2876746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 &amp; Art</a:t>
            </a:r>
            <a:endParaRPr lang="en-US" dirty="0"/>
          </a:p>
        </p:txBody>
      </p:sp>
      <p:sp>
        <p:nvSpPr>
          <p:cNvPr id="4" name="Slide Number Placeholder 3"/>
          <p:cNvSpPr>
            <a:spLocks noGrp="1"/>
          </p:cNvSpPr>
          <p:nvPr>
            <p:ph type="sldNum" sz="quarter" idx="10"/>
          </p:nvPr>
        </p:nvSpPr>
        <p:spPr/>
        <p:txBody>
          <a:bodyPr/>
          <a:lstStyle/>
          <a:p>
            <a:fld id="{599BC9AB-B530-4CAF-813A-7E9735959899}" type="slidenum">
              <a:rPr lang="en-US" smtClean="0"/>
              <a:t>14</a:t>
            </a:fld>
            <a:endParaRPr lang="en-US"/>
          </a:p>
        </p:txBody>
      </p:sp>
    </p:spTree>
    <p:extLst>
      <p:ext uri="{BB962C8B-B14F-4D97-AF65-F5344CB8AC3E}">
        <p14:creationId xmlns:p14="http://schemas.microsoft.com/office/powerpoint/2010/main" val="375805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a:t>
            </a:r>
          </a:p>
          <a:p>
            <a:endParaRPr lang="en-US" dirty="0" smtClean="0"/>
          </a:p>
          <a:p>
            <a:r>
              <a:rPr lang="en-US" dirty="0" smtClean="0"/>
              <a:t>UWO </a:t>
            </a:r>
            <a:r>
              <a:rPr lang="en-US" dirty="0"/>
              <a:t>offers a variety of services and resources intended to meet the health and wellness needs of our students. However, the offices that provide these services often operate individually when a holistic, comprehensive approach would result in better outcomes. The proposed committee would bring together representatives from these departments and from shared governance groups to work together to ensure that there is intentional collaboration, sharing of resources and expertise, consistency in delivery, measurement of services and development opportunities provided to students. </a:t>
            </a:r>
          </a:p>
        </p:txBody>
      </p:sp>
      <p:sp>
        <p:nvSpPr>
          <p:cNvPr id="4" name="Slide Number Placeholder 3"/>
          <p:cNvSpPr>
            <a:spLocks noGrp="1"/>
          </p:cNvSpPr>
          <p:nvPr>
            <p:ph type="sldNum" sz="quarter" idx="10"/>
          </p:nvPr>
        </p:nvSpPr>
        <p:spPr/>
        <p:txBody>
          <a:bodyPr/>
          <a:lstStyle/>
          <a:p>
            <a:fld id="{599BC9AB-B530-4CAF-813A-7E9735959899}" type="slidenum">
              <a:rPr lang="en-US" smtClean="0"/>
              <a:t>2</a:t>
            </a:fld>
            <a:endParaRPr lang="en-US"/>
          </a:p>
        </p:txBody>
      </p:sp>
    </p:spTree>
    <p:extLst>
      <p:ext uri="{BB962C8B-B14F-4D97-AF65-F5344CB8AC3E}">
        <p14:creationId xmlns:p14="http://schemas.microsoft.com/office/powerpoint/2010/main" val="77256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Leslie</a:t>
            </a:r>
            <a:endParaRPr lang="en-US" u="none" dirty="0" smtClean="0">
              <a:solidFill>
                <a:schemeClr val="tx1"/>
              </a:solidFill>
              <a:hlinkClick r:id="rId3"/>
            </a:endParaRPr>
          </a:p>
          <a:p>
            <a:pPr defTabSz="931774">
              <a:defRPr/>
            </a:pPr>
            <a:endParaRPr lang="en-US" u="sng" dirty="0" smtClean="0">
              <a:hlinkClick r:id="rId3"/>
            </a:endParaRPr>
          </a:p>
          <a:p>
            <a:pPr defTabSz="931774">
              <a:defRPr/>
            </a:pPr>
            <a:r>
              <a:rPr lang="en-US" u="sng" dirty="0" smtClean="0">
                <a:hlinkClick r:id="rId3"/>
              </a:rPr>
              <a:t>Healthy </a:t>
            </a:r>
            <a:r>
              <a:rPr lang="en-US" u="sng" dirty="0">
                <a:hlinkClick r:id="rId3"/>
              </a:rPr>
              <a:t>Campus 2020</a:t>
            </a:r>
            <a:r>
              <a:rPr lang="en-US" dirty="0"/>
              <a:t> is a framework offered through the </a:t>
            </a:r>
            <a:r>
              <a:rPr lang="en-US" u="sng" dirty="0">
                <a:hlinkClick r:id="rId4"/>
              </a:rPr>
              <a:t>American College Health Association</a:t>
            </a:r>
            <a:r>
              <a:rPr lang="en-US" dirty="0"/>
              <a:t> (ACHA).  </a:t>
            </a:r>
          </a:p>
          <a:p>
            <a:endParaRPr lang="en-US" dirty="0" smtClean="0"/>
          </a:p>
          <a:p>
            <a:r>
              <a:rPr lang="en-US" dirty="0"/>
              <a:t>It offers resources for higher education institutions to organize, create, track, and assess health and wellness initiatives on campus.</a:t>
            </a:r>
          </a:p>
        </p:txBody>
      </p:sp>
      <p:sp>
        <p:nvSpPr>
          <p:cNvPr id="4" name="Slide Number Placeholder 3"/>
          <p:cNvSpPr>
            <a:spLocks noGrp="1"/>
          </p:cNvSpPr>
          <p:nvPr>
            <p:ph type="sldNum" sz="quarter" idx="10"/>
          </p:nvPr>
        </p:nvSpPr>
        <p:spPr/>
        <p:txBody>
          <a:bodyPr/>
          <a:lstStyle/>
          <a:p>
            <a:fld id="{599BC9AB-B530-4CAF-813A-7E9735959899}" type="slidenum">
              <a:rPr lang="en-US" smtClean="0"/>
              <a:t>3</a:t>
            </a:fld>
            <a:endParaRPr lang="en-US"/>
          </a:p>
        </p:txBody>
      </p:sp>
    </p:spTree>
    <p:extLst>
      <p:ext uri="{BB962C8B-B14F-4D97-AF65-F5344CB8AC3E}">
        <p14:creationId xmlns:p14="http://schemas.microsoft.com/office/powerpoint/2010/main" val="115699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p>
          <a:p>
            <a:endParaRPr lang="en-US" dirty="0" smtClean="0"/>
          </a:p>
          <a:p>
            <a:r>
              <a:rPr lang="en-US" dirty="0" smtClean="0"/>
              <a:t>For</a:t>
            </a:r>
            <a:r>
              <a:rPr lang="en-US" baseline="0" dirty="0" smtClean="0"/>
              <a:t> 3</a:t>
            </a:r>
            <a:r>
              <a:rPr lang="en-US" baseline="30000" dirty="0" smtClean="0"/>
              <a:t>rd</a:t>
            </a:r>
            <a:r>
              <a:rPr lang="en-US" baseline="0" dirty="0" smtClean="0"/>
              <a:t> bullet point – the only other institution in Wisconsin participating is Edgewood College</a:t>
            </a:r>
          </a:p>
          <a:p>
            <a:endParaRPr lang="en-US" dirty="0"/>
          </a:p>
        </p:txBody>
      </p:sp>
      <p:sp>
        <p:nvSpPr>
          <p:cNvPr id="4" name="Slide Number Placeholder 3"/>
          <p:cNvSpPr>
            <a:spLocks noGrp="1"/>
          </p:cNvSpPr>
          <p:nvPr>
            <p:ph type="sldNum" sz="quarter" idx="10"/>
          </p:nvPr>
        </p:nvSpPr>
        <p:spPr/>
        <p:txBody>
          <a:bodyPr/>
          <a:lstStyle/>
          <a:p>
            <a:fld id="{599BC9AB-B530-4CAF-813A-7E9735959899}" type="slidenum">
              <a:rPr lang="en-US" smtClean="0"/>
              <a:t>4</a:t>
            </a:fld>
            <a:endParaRPr lang="en-US"/>
          </a:p>
        </p:txBody>
      </p:sp>
    </p:spTree>
    <p:extLst>
      <p:ext uri="{BB962C8B-B14F-4D97-AF65-F5344CB8AC3E}">
        <p14:creationId xmlns:p14="http://schemas.microsoft.com/office/powerpoint/2010/main" val="3523265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Leslie</a:t>
            </a:r>
          </a:p>
          <a:p>
            <a:endParaRPr lang="en-US" dirty="0" smtClean="0"/>
          </a:p>
          <a:p>
            <a:r>
              <a:rPr lang="en-US" dirty="0" smtClean="0"/>
              <a:t>Healthy Campus 2020 provides an assortment of tools to assist</a:t>
            </a:r>
            <a:r>
              <a:rPr lang="en-US" baseline="0" dirty="0" smtClean="0"/>
              <a:t> an organization in starting this endeavor.  This includes: Brainstorming potential campus partners, identifying campus assets, setting priorities, identifying important health measures, setting targets for objectives, and creating a communication plan.</a:t>
            </a:r>
          </a:p>
          <a:p>
            <a:endParaRPr lang="en-US" dirty="0" smtClean="0"/>
          </a:p>
          <a:p>
            <a:r>
              <a:rPr lang="en-US" dirty="0" smtClean="0"/>
              <a:t>Perhaps the most exciting aspect to healthy Campus 2020 is the built-in assessment to measure progress.</a:t>
            </a:r>
            <a:endParaRPr lang="en-US" dirty="0"/>
          </a:p>
        </p:txBody>
      </p:sp>
      <p:sp>
        <p:nvSpPr>
          <p:cNvPr id="4" name="Slide Number Placeholder 3"/>
          <p:cNvSpPr>
            <a:spLocks noGrp="1"/>
          </p:cNvSpPr>
          <p:nvPr>
            <p:ph type="sldNum" sz="quarter" idx="10"/>
          </p:nvPr>
        </p:nvSpPr>
        <p:spPr/>
        <p:txBody>
          <a:bodyPr/>
          <a:lstStyle/>
          <a:p>
            <a:fld id="{599BC9AB-B530-4CAF-813A-7E9735959899}" type="slidenum">
              <a:rPr lang="en-US" smtClean="0"/>
              <a:t>5</a:t>
            </a:fld>
            <a:endParaRPr lang="en-US"/>
          </a:p>
        </p:txBody>
      </p:sp>
    </p:spTree>
    <p:extLst>
      <p:ext uri="{BB962C8B-B14F-4D97-AF65-F5344CB8AC3E}">
        <p14:creationId xmlns:p14="http://schemas.microsoft.com/office/powerpoint/2010/main" val="1806168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latin typeface="Garamond" panose="02020404030301010803" pitchFamily="18" charset="0"/>
              </a:rPr>
              <a:t>Art</a:t>
            </a:r>
          </a:p>
          <a:p>
            <a:pPr defTabSz="931774">
              <a:defRPr/>
            </a:pPr>
            <a:endParaRPr lang="en-US" dirty="0" smtClean="0">
              <a:latin typeface="Garamond" panose="02020404030301010803" pitchFamily="18" charset="0"/>
            </a:endParaRPr>
          </a:p>
          <a:p>
            <a:pPr defTabSz="931774">
              <a:defRPr/>
            </a:pPr>
            <a:r>
              <a:rPr lang="en-US" dirty="0" smtClean="0">
                <a:latin typeface="Garamond" panose="02020404030301010803" pitchFamily="18" charset="0"/>
              </a:rPr>
              <a:t>First read information on slide.</a:t>
            </a:r>
            <a:r>
              <a:rPr lang="en-US" baseline="0" dirty="0" smtClean="0">
                <a:latin typeface="Garamond" panose="02020404030301010803" pitchFamily="18" charset="0"/>
              </a:rPr>
              <a:t>  Then add:</a:t>
            </a:r>
          </a:p>
          <a:p>
            <a:pPr defTabSz="931774">
              <a:defRPr/>
            </a:pPr>
            <a:endParaRPr lang="en-US" dirty="0" smtClean="0">
              <a:latin typeface="Garamond" panose="02020404030301010803" pitchFamily="18" charset="0"/>
            </a:endParaRPr>
          </a:p>
          <a:p>
            <a:pPr defTabSz="931774">
              <a:defRPr/>
            </a:pPr>
            <a:r>
              <a:rPr lang="en-US" dirty="0" smtClean="0">
                <a:latin typeface="Garamond" panose="02020404030301010803" pitchFamily="18" charset="0"/>
              </a:rPr>
              <a:t>Since Spring 2000 it has been administered to 778 institutions and over one million participants.</a:t>
            </a:r>
          </a:p>
          <a:p>
            <a:pPr defTabSz="931774">
              <a:defRPr/>
            </a:pPr>
            <a:endParaRPr lang="en-US" dirty="0" smtClean="0">
              <a:latin typeface="Garamond" panose="02020404030301010803" pitchFamily="18" charset="0"/>
            </a:endParaRPr>
          </a:p>
          <a:p>
            <a:pPr defTabSz="931774">
              <a:defRPr/>
            </a:pPr>
            <a:r>
              <a:rPr lang="en-US" dirty="0" smtClean="0">
                <a:latin typeface="Garamond" panose="02020404030301010803" pitchFamily="18" charset="0"/>
              </a:rPr>
              <a:t>UWO has participated in this survey Fall 2010, Spring 2014, Spring 2015.</a:t>
            </a:r>
          </a:p>
          <a:p>
            <a:endParaRPr lang="en-US" dirty="0"/>
          </a:p>
        </p:txBody>
      </p:sp>
      <p:sp>
        <p:nvSpPr>
          <p:cNvPr id="4" name="Slide Number Placeholder 3"/>
          <p:cNvSpPr>
            <a:spLocks noGrp="1"/>
          </p:cNvSpPr>
          <p:nvPr>
            <p:ph type="sldNum" sz="quarter" idx="10"/>
          </p:nvPr>
        </p:nvSpPr>
        <p:spPr/>
        <p:txBody>
          <a:bodyPr/>
          <a:lstStyle/>
          <a:p>
            <a:fld id="{599BC9AB-B530-4CAF-813A-7E9735959899}" type="slidenum">
              <a:rPr lang="en-US" smtClean="0"/>
              <a:t>6</a:t>
            </a:fld>
            <a:endParaRPr lang="en-US"/>
          </a:p>
        </p:txBody>
      </p:sp>
    </p:spTree>
    <p:extLst>
      <p:ext uri="{BB962C8B-B14F-4D97-AF65-F5344CB8AC3E}">
        <p14:creationId xmlns:p14="http://schemas.microsoft.com/office/powerpoint/2010/main" val="4199198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a:t>
            </a:r>
          </a:p>
          <a:p>
            <a:endParaRPr lang="en-US" dirty="0" smtClean="0"/>
          </a:p>
          <a:p>
            <a:r>
              <a:rPr lang="en-US" dirty="0" smtClean="0"/>
              <a:t>Therefore, we can use the data in the NCHA to assess progress according to the objectives</a:t>
            </a:r>
            <a:r>
              <a:rPr lang="en-US" baseline="0" dirty="0" smtClean="0"/>
              <a:t> set by our Healthy Campus 2020 standing Committee.  These two examples highlight how that can be done.</a:t>
            </a:r>
          </a:p>
          <a:p>
            <a:endParaRPr lang="en-US" baseline="0" dirty="0" smtClean="0"/>
          </a:p>
          <a:p>
            <a:r>
              <a:rPr lang="en-US" baseline="0" dirty="0" smtClean="0"/>
              <a:t>Explain slide.  The Baseline 2015 is our current data.  The Target 2020 is our goal.  And, when we complete the NCHA again we will be able to assess our progress.</a:t>
            </a:r>
            <a:endParaRPr lang="en-US" dirty="0"/>
          </a:p>
        </p:txBody>
      </p:sp>
      <p:sp>
        <p:nvSpPr>
          <p:cNvPr id="4" name="Slide Number Placeholder 3"/>
          <p:cNvSpPr>
            <a:spLocks noGrp="1"/>
          </p:cNvSpPr>
          <p:nvPr>
            <p:ph type="sldNum" sz="quarter" idx="10"/>
          </p:nvPr>
        </p:nvSpPr>
        <p:spPr/>
        <p:txBody>
          <a:bodyPr/>
          <a:lstStyle/>
          <a:p>
            <a:fld id="{599BC9AB-B530-4CAF-813A-7E9735959899}" type="slidenum">
              <a:rPr lang="en-US" smtClean="0"/>
              <a:t>7</a:t>
            </a:fld>
            <a:endParaRPr lang="en-US"/>
          </a:p>
        </p:txBody>
      </p:sp>
    </p:spTree>
    <p:extLst>
      <p:ext uri="{BB962C8B-B14F-4D97-AF65-F5344CB8AC3E}">
        <p14:creationId xmlns:p14="http://schemas.microsoft.com/office/powerpoint/2010/main" val="1759183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Art</a:t>
            </a:r>
          </a:p>
          <a:p>
            <a:endParaRPr lang="en-US" dirty="0" smtClean="0"/>
          </a:p>
          <a:p>
            <a:r>
              <a:rPr lang="en-US" dirty="0" smtClean="0"/>
              <a:t>The Student Health Center plans to conduct the NCHA every 3 years.</a:t>
            </a:r>
            <a:r>
              <a:rPr lang="en-US" baseline="0" dirty="0" smtClean="0"/>
              <a:t>  </a:t>
            </a:r>
          </a:p>
          <a:p>
            <a:endParaRPr lang="en-US" baseline="0" dirty="0" smtClean="0"/>
          </a:p>
          <a:p>
            <a:r>
              <a:rPr lang="en-US" baseline="0" dirty="0" smtClean="0"/>
              <a:t>This will allow us to be in a perpetual cycle of assessing needs, identifying objectives, Implementation, and Evaluating results which will then lead into a new round of assessing of needs</a:t>
            </a:r>
          </a:p>
          <a:p>
            <a:endParaRPr lang="en-US" dirty="0"/>
          </a:p>
        </p:txBody>
      </p:sp>
      <p:sp>
        <p:nvSpPr>
          <p:cNvPr id="4" name="Slide Number Placeholder 3"/>
          <p:cNvSpPr>
            <a:spLocks noGrp="1"/>
          </p:cNvSpPr>
          <p:nvPr>
            <p:ph type="sldNum" sz="quarter" idx="10"/>
          </p:nvPr>
        </p:nvSpPr>
        <p:spPr/>
        <p:txBody>
          <a:bodyPr/>
          <a:lstStyle/>
          <a:p>
            <a:fld id="{599BC9AB-B530-4CAF-813A-7E9735959899}" type="slidenum">
              <a:rPr lang="en-US" smtClean="0"/>
              <a:t>8</a:t>
            </a:fld>
            <a:endParaRPr lang="en-US"/>
          </a:p>
        </p:txBody>
      </p:sp>
    </p:spTree>
    <p:extLst>
      <p:ext uri="{BB962C8B-B14F-4D97-AF65-F5344CB8AC3E}">
        <p14:creationId xmlns:p14="http://schemas.microsoft.com/office/powerpoint/2010/main" val="423417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Leslie</a:t>
            </a:r>
          </a:p>
          <a:p>
            <a:pPr defTabSz="931774">
              <a:defRPr/>
            </a:pPr>
            <a:endParaRPr lang="en-US" dirty="0" smtClean="0"/>
          </a:p>
          <a:p>
            <a:pPr defTabSz="931774">
              <a:defRPr/>
            </a:pPr>
            <a:r>
              <a:rPr lang="en-US" dirty="0" smtClean="0"/>
              <a:t>This work is</a:t>
            </a:r>
            <a:r>
              <a:rPr lang="en-US" baseline="0" dirty="0" smtClean="0"/>
              <a:t> strongly aligned with our Strategic Plan</a:t>
            </a:r>
            <a:endParaRPr lang="en-US" dirty="0" smtClean="0"/>
          </a:p>
          <a:p>
            <a:pPr defTabSz="931774">
              <a:defRPr/>
            </a:pPr>
            <a:endParaRPr lang="en-US" dirty="0" smtClean="0"/>
          </a:p>
          <a:p>
            <a:pPr defTabSz="931774">
              <a:defRPr/>
            </a:pPr>
            <a:r>
              <a:rPr lang="en-US" dirty="0" smtClean="0"/>
              <a:t>Our</a:t>
            </a:r>
            <a:r>
              <a:rPr lang="en-US" baseline="0" dirty="0" smtClean="0"/>
              <a:t> health and wellness impacts every aspect of our lives.  Efforts aimed in this regard will substantively impact the retention and success of students.</a:t>
            </a:r>
            <a:endParaRPr lang="en-US" dirty="0" smtClean="0"/>
          </a:p>
          <a:p>
            <a:endParaRPr lang="en-US" dirty="0"/>
          </a:p>
        </p:txBody>
      </p:sp>
      <p:sp>
        <p:nvSpPr>
          <p:cNvPr id="4" name="Slide Number Placeholder 3"/>
          <p:cNvSpPr>
            <a:spLocks noGrp="1"/>
          </p:cNvSpPr>
          <p:nvPr>
            <p:ph type="sldNum" sz="quarter" idx="10"/>
          </p:nvPr>
        </p:nvSpPr>
        <p:spPr/>
        <p:txBody>
          <a:bodyPr/>
          <a:lstStyle/>
          <a:p>
            <a:fld id="{599BC9AB-B530-4CAF-813A-7E9735959899}" type="slidenum">
              <a:rPr lang="en-US" smtClean="0"/>
              <a:t>9</a:t>
            </a:fld>
            <a:endParaRPr lang="en-US"/>
          </a:p>
        </p:txBody>
      </p:sp>
    </p:spTree>
    <p:extLst>
      <p:ext uri="{BB962C8B-B14F-4D97-AF65-F5344CB8AC3E}">
        <p14:creationId xmlns:p14="http://schemas.microsoft.com/office/powerpoint/2010/main" val="4205376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0778E2-A894-484F-B25D-B43A209E301C}"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3905334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778E2-A894-484F-B25D-B43A209E301C}"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168790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778E2-A894-484F-B25D-B43A209E301C}"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B98F-A2A6-467C-948D-F623383D04C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99218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778E2-A894-484F-B25D-B43A209E301C}"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1657179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778E2-A894-484F-B25D-B43A209E301C}"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B98F-A2A6-467C-948D-F623383D04C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9213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778E2-A894-484F-B25D-B43A209E301C}"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1307559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0778E2-A894-484F-B25D-B43A209E301C}"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4231249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0778E2-A894-484F-B25D-B43A209E301C}"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75163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0778E2-A894-484F-B25D-B43A209E301C}"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266293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0778E2-A894-484F-B25D-B43A209E301C}"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61385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0778E2-A894-484F-B25D-B43A209E301C}"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170932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0778E2-A894-484F-B25D-B43A209E301C}"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207266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0778E2-A894-484F-B25D-B43A209E301C}"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334196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778E2-A894-484F-B25D-B43A209E301C}"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556187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0778E2-A894-484F-B25D-B43A209E301C}"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310603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0778E2-A894-484F-B25D-B43A209E301C}"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7B98F-A2A6-467C-948D-F623383D04CC}" type="slidenum">
              <a:rPr lang="en-US" smtClean="0"/>
              <a:t>‹#›</a:t>
            </a:fld>
            <a:endParaRPr lang="en-US"/>
          </a:p>
        </p:txBody>
      </p:sp>
    </p:spTree>
    <p:extLst>
      <p:ext uri="{BB962C8B-B14F-4D97-AF65-F5344CB8AC3E}">
        <p14:creationId xmlns:p14="http://schemas.microsoft.com/office/powerpoint/2010/main" val="76474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0778E2-A894-484F-B25D-B43A209E301C}" type="datetimeFigureOut">
              <a:rPr lang="en-US" smtClean="0"/>
              <a:t>4/25/2017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8F7B98F-A2A6-467C-948D-F623383D04CC}" type="slidenum">
              <a:rPr lang="en-US" smtClean="0"/>
              <a:t>‹#›</a:t>
            </a:fld>
            <a:endParaRPr lang="en-US"/>
          </a:p>
        </p:txBody>
      </p:sp>
    </p:spTree>
    <p:extLst>
      <p:ext uri="{BB962C8B-B14F-4D97-AF65-F5344CB8AC3E}">
        <p14:creationId xmlns:p14="http://schemas.microsoft.com/office/powerpoint/2010/main" val="3631753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ealthy campus 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203" y="3231078"/>
            <a:ext cx="4780711" cy="2677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287" y="587371"/>
            <a:ext cx="4933795" cy="2284165"/>
          </a:xfrm>
          <a:prstGeom prst="rect">
            <a:avLst/>
          </a:prstGeom>
        </p:spPr>
      </p:pic>
    </p:spTree>
    <p:extLst>
      <p:ext uri="{BB962C8B-B14F-4D97-AF65-F5344CB8AC3E}">
        <p14:creationId xmlns:p14="http://schemas.microsoft.com/office/powerpoint/2010/main" val="187177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smtClean="0">
                <a:latin typeface="Garamond" panose="02020404030301010803" pitchFamily="18" charset="0"/>
              </a:rPr>
              <a:t>Strategic Plan</a:t>
            </a:r>
            <a:endParaRPr lang="en-US" sz="4400" u="sng" dirty="0">
              <a:latin typeface="Garamond" panose="02020404030301010803" pitchFamily="18" charset="0"/>
            </a:endParaRPr>
          </a:p>
        </p:txBody>
      </p:sp>
      <p:sp>
        <p:nvSpPr>
          <p:cNvPr id="3" name="Content Placeholder 2"/>
          <p:cNvSpPr>
            <a:spLocks noGrp="1"/>
          </p:cNvSpPr>
          <p:nvPr>
            <p:ph idx="1"/>
          </p:nvPr>
        </p:nvSpPr>
        <p:spPr>
          <a:xfrm>
            <a:off x="256671" y="1695369"/>
            <a:ext cx="9257431" cy="1689516"/>
          </a:xfrm>
        </p:spPr>
        <p:txBody>
          <a:bodyPr>
            <a:noAutofit/>
          </a:bodyPr>
          <a:lstStyle/>
          <a:p>
            <a:pPr marL="457200" lvl="1" indent="0" fontAlgn="base">
              <a:buNone/>
            </a:pPr>
            <a:endParaRPr lang="en-US" sz="100" b="1" dirty="0" smtClean="0">
              <a:latin typeface="Garamond" panose="02020404030301010803" pitchFamily="18" charset="0"/>
            </a:endParaRPr>
          </a:p>
          <a:p>
            <a:pPr lvl="1" fontAlgn="base"/>
            <a:r>
              <a:rPr lang="en-US" sz="2400" b="1" dirty="0" smtClean="0">
                <a:latin typeface="Garamond" panose="02020404030301010803" pitchFamily="18" charset="0"/>
              </a:rPr>
              <a:t>Strategic </a:t>
            </a:r>
            <a:r>
              <a:rPr lang="en-US" sz="2400" b="1" dirty="0">
                <a:latin typeface="Garamond" panose="02020404030301010803" pitchFamily="18" charset="0"/>
              </a:rPr>
              <a:t>Priority B – Promote academic excellence</a:t>
            </a:r>
          </a:p>
          <a:p>
            <a:pPr lvl="2" fontAlgn="base"/>
            <a:r>
              <a:rPr lang="en-US" sz="2400" dirty="0">
                <a:latin typeface="Garamond" panose="02020404030301010803" pitchFamily="18" charset="0"/>
              </a:rPr>
              <a:t>Goal 2: Create a research-enhanced comprehensive university</a:t>
            </a:r>
          </a:p>
          <a:p>
            <a:pPr marL="457200" lvl="1" indent="0" fontAlgn="base">
              <a:buNone/>
            </a:pPr>
            <a:endParaRPr lang="en-US" sz="100" b="1" dirty="0" smtClean="0">
              <a:latin typeface="Garamond" panose="02020404030301010803" pitchFamily="18" charset="0"/>
            </a:endParaRPr>
          </a:p>
        </p:txBody>
      </p:sp>
      <p:pic>
        <p:nvPicPr>
          <p:cNvPr id="7" name="Picture 2" descr="Image result for uw oshk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579" y="3684234"/>
            <a:ext cx="4180393" cy="278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507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smtClean="0">
                <a:latin typeface="Garamond" panose="02020404030301010803" pitchFamily="18" charset="0"/>
              </a:rPr>
              <a:t>Strategic Plan</a:t>
            </a:r>
            <a:endParaRPr lang="en-US" sz="4400" u="sng" dirty="0">
              <a:latin typeface="Garamond" panose="02020404030301010803" pitchFamily="18" charset="0"/>
            </a:endParaRPr>
          </a:p>
        </p:txBody>
      </p:sp>
      <p:sp>
        <p:nvSpPr>
          <p:cNvPr id="3" name="Content Placeholder 2"/>
          <p:cNvSpPr>
            <a:spLocks noGrp="1"/>
          </p:cNvSpPr>
          <p:nvPr>
            <p:ph idx="1"/>
          </p:nvPr>
        </p:nvSpPr>
        <p:spPr>
          <a:xfrm>
            <a:off x="256671" y="1695368"/>
            <a:ext cx="9257431" cy="1833895"/>
          </a:xfrm>
        </p:spPr>
        <p:txBody>
          <a:bodyPr>
            <a:noAutofit/>
          </a:bodyPr>
          <a:lstStyle/>
          <a:p>
            <a:pPr marL="457200" lvl="1" indent="0" fontAlgn="base">
              <a:buNone/>
            </a:pPr>
            <a:endParaRPr lang="en-US" sz="100" b="1" dirty="0" smtClean="0">
              <a:latin typeface="Garamond" panose="02020404030301010803" pitchFamily="18" charset="0"/>
            </a:endParaRPr>
          </a:p>
          <a:p>
            <a:pPr lvl="1" fontAlgn="base"/>
            <a:r>
              <a:rPr lang="en-US" sz="2400" b="1" dirty="0" smtClean="0">
                <a:latin typeface="Garamond" panose="02020404030301010803" pitchFamily="18" charset="0"/>
              </a:rPr>
              <a:t>Strategic </a:t>
            </a:r>
            <a:r>
              <a:rPr lang="en-US" sz="2400" b="1" dirty="0">
                <a:latin typeface="Garamond" panose="02020404030301010803" pitchFamily="18" charset="0"/>
              </a:rPr>
              <a:t>Priority D – Build an inclusive and supportive institutional environment</a:t>
            </a:r>
          </a:p>
          <a:p>
            <a:pPr lvl="2"/>
            <a:r>
              <a:rPr lang="en-US" sz="2400" dirty="0">
                <a:latin typeface="Garamond" panose="02020404030301010803" pitchFamily="18" charset="0"/>
              </a:rPr>
              <a:t>Goal 1: Increase equity, diversity and inclusion across every level of the University</a:t>
            </a:r>
          </a:p>
        </p:txBody>
      </p:sp>
      <p:pic>
        <p:nvPicPr>
          <p:cNvPr id="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765" y="3725176"/>
            <a:ext cx="4569241" cy="278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463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900" u="sng" dirty="0" smtClean="0">
                <a:latin typeface="Garamond" panose="02020404030301010803" pitchFamily="18" charset="0"/>
              </a:rPr>
              <a:t>Healthy Campus 2020 Standing Committee</a:t>
            </a:r>
            <a:endParaRPr lang="en-US" sz="3900" u="sng" dirty="0">
              <a:latin typeface="Garamond" panose="02020404030301010803" pitchFamily="18" charset="0"/>
            </a:endParaRPr>
          </a:p>
        </p:txBody>
      </p:sp>
      <p:sp>
        <p:nvSpPr>
          <p:cNvPr id="3" name="Content Placeholder 2"/>
          <p:cNvSpPr>
            <a:spLocks noGrp="1"/>
          </p:cNvSpPr>
          <p:nvPr>
            <p:ph idx="1"/>
          </p:nvPr>
        </p:nvSpPr>
        <p:spPr>
          <a:xfrm>
            <a:off x="308839" y="2160589"/>
            <a:ext cx="4699884" cy="3880773"/>
          </a:xfrm>
        </p:spPr>
        <p:txBody>
          <a:bodyPr>
            <a:normAutofit/>
          </a:bodyPr>
          <a:lstStyle/>
          <a:p>
            <a:r>
              <a:rPr lang="en-US" sz="1900" dirty="0" smtClean="0">
                <a:latin typeface="Garamond" panose="02020404030301010803" pitchFamily="18" charset="0"/>
              </a:rPr>
              <a:t>Art Munin			Co-Chair</a:t>
            </a:r>
          </a:p>
          <a:p>
            <a:r>
              <a:rPr lang="en-US" sz="1900" dirty="0" smtClean="0">
                <a:latin typeface="Garamond" panose="02020404030301010803" pitchFamily="18" charset="0"/>
              </a:rPr>
              <a:t>Leslie Neal-Boylan	Co-Chair</a:t>
            </a:r>
          </a:p>
          <a:p>
            <a:r>
              <a:rPr lang="en-US" sz="1900" dirty="0" smtClean="0">
                <a:latin typeface="Garamond" panose="02020404030301010803" pitchFamily="18" charset="0"/>
              </a:rPr>
              <a:t>TBD, Administrative Support</a:t>
            </a:r>
          </a:p>
          <a:p>
            <a:r>
              <a:rPr lang="en-US" sz="1900" dirty="0" smtClean="0">
                <a:latin typeface="Garamond" panose="02020404030301010803" pitchFamily="18" charset="0"/>
              </a:rPr>
              <a:t>Nate Scott - </a:t>
            </a:r>
            <a:r>
              <a:rPr lang="en-US" sz="1900" dirty="0">
                <a:latin typeface="Garamond" panose="02020404030301010803" pitchFamily="18" charset="0"/>
              </a:rPr>
              <a:t>Student Recreation</a:t>
            </a:r>
          </a:p>
          <a:p>
            <a:r>
              <a:rPr lang="en-US" sz="1900" dirty="0">
                <a:latin typeface="Garamond" panose="02020404030301010803" pitchFamily="18" charset="0"/>
              </a:rPr>
              <a:t>Kelly </a:t>
            </a:r>
            <a:r>
              <a:rPr lang="en-US" sz="1900" dirty="0" err="1" smtClean="0">
                <a:latin typeface="Garamond" panose="02020404030301010803" pitchFamily="18" charset="0"/>
              </a:rPr>
              <a:t>Beisenstein</a:t>
            </a:r>
            <a:r>
              <a:rPr lang="en-US" sz="1900" dirty="0" smtClean="0">
                <a:latin typeface="Garamond" panose="02020404030301010803" pitchFamily="18" charset="0"/>
              </a:rPr>
              <a:t>-Weiss - </a:t>
            </a:r>
            <a:r>
              <a:rPr lang="en-US" sz="1900" dirty="0">
                <a:latin typeface="Garamond" panose="02020404030301010803" pitchFamily="18" charset="0"/>
              </a:rPr>
              <a:t>Student Recreation</a:t>
            </a:r>
          </a:p>
          <a:p>
            <a:r>
              <a:rPr lang="en-US" sz="1900" dirty="0">
                <a:latin typeface="Garamond" panose="02020404030301010803" pitchFamily="18" charset="0"/>
              </a:rPr>
              <a:t>Pam </a:t>
            </a:r>
            <a:r>
              <a:rPr lang="en-US" sz="1900" dirty="0" err="1" smtClean="0">
                <a:latin typeface="Garamond" panose="02020404030301010803" pitchFamily="18" charset="0"/>
              </a:rPr>
              <a:t>MacWilliams</a:t>
            </a:r>
            <a:r>
              <a:rPr lang="en-US" sz="1900" dirty="0" smtClean="0">
                <a:latin typeface="Garamond" panose="02020404030301010803" pitchFamily="18" charset="0"/>
              </a:rPr>
              <a:t> - </a:t>
            </a:r>
            <a:r>
              <a:rPr lang="en-US" sz="1900" dirty="0">
                <a:latin typeface="Garamond" panose="02020404030301010803" pitchFamily="18" charset="0"/>
              </a:rPr>
              <a:t>Health Center</a:t>
            </a:r>
          </a:p>
          <a:p>
            <a:r>
              <a:rPr lang="en-US" sz="1900" dirty="0">
                <a:latin typeface="Garamond" panose="02020404030301010803" pitchFamily="18" charset="0"/>
              </a:rPr>
              <a:t>Juliana </a:t>
            </a:r>
            <a:r>
              <a:rPr lang="en-US" sz="1900" dirty="0" err="1" smtClean="0">
                <a:latin typeface="Garamond" panose="02020404030301010803" pitchFamily="18" charset="0"/>
              </a:rPr>
              <a:t>Kahrs</a:t>
            </a:r>
            <a:r>
              <a:rPr lang="en-US" sz="1900" dirty="0" smtClean="0">
                <a:latin typeface="Garamond" panose="02020404030301010803" pitchFamily="18" charset="0"/>
              </a:rPr>
              <a:t> - </a:t>
            </a:r>
            <a:r>
              <a:rPr lang="en-US" sz="1900" dirty="0">
                <a:latin typeface="Garamond" panose="02020404030301010803" pitchFamily="18" charset="0"/>
              </a:rPr>
              <a:t>Health Center</a:t>
            </a:r>
          </a:p>
          <a:p>
            <a:r>
              <a:rPr lang="en-US" sz="1900" dirty="0">
                <a:latin typeface="Garamond" panose="02020404030301010803" pitchFamily="18" charset="0"/>
              </a:rPr>
              <a:t>Sandy </a:t>
            </a:r>
            <a:r>
              <a:rPr lang="en-US" sz="1900" dirty="0" smtClean="0">
                <a:latin typeface="Garamond" panose="02020404030301010803" pitchFamily="18" charset="0"/>
              </a:rPr>
              <a:t>Cox - Counseling Center</a:t>
            </a:r>
          </a:p>
          <a:p>
            <a:r>
              <a:rPr lang="en-US" dirty="0">
                <a:latin typeface="Garamond" panose="02020404030301010803" pitchFamily="18" charset="0"/>
              </a:rPr>
              <a:t>Counseling Center Representative</a:t>
            </a:r>
          </a:p>
          <a:p>
            <a:endParaRPr lang="en-US" dirty="0">
              <a:latin typeface="Garamond" panose="02020404030301010803" pitchFamily="18" charset="0"/>
            </a:endParaRPr>
          </a:p>
        </p:txBody>
      </p:sp>
      <p:sp>
        <p:nvSpPr>
          <p:cNvPr id="4" name="Content Placeholder 2"/>
          <p:cNvSpPr txBox="1">
            <a:spLocks/>
          </p:cNvSpPr>
          <p:nvPr/>
        </p:nvSpPr>
        <p:spPr>
          <a:xfrm>
            <a:off x="4954138" y="2160588"/>
            <a:ext cx="600501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900" dirty="0" smtClean="0">
                <a:latin typeface="Garamond" panose="02020404030301010803" pitchFamily="18" charset="0"/>
              </a:rPr>
              <a:t>Shawna </a:t>
            </a:r>
            <a:r>
              <a:rPr lang="en-US" sz="1900" dirty="0" err="1" smtClean="0">
                <a:latin typeface="Garamond" panose="02020404030301010803" pitchFamily="18" charset="0"/>
              </a:rPr>
              <a:t>Kuether</a:t>
            </a:r>
            <a:r>
              <a:rPr lang="en-US" sz="1900" dirty="0" smtClean="0">
                <a:latin typeface="Garamond" panose="02020404030301010803" pitchFamily="18" charset="0"/>
              </a:rPr>
              <a:t> – Human Resources</a:t>
            </a:r>
          </a:p>
          <a:p>
            <a:r>
              <a:rPr lang="en-US" sz="1900" dirty="0" smtClean="0">
                <a:latin typeface="Garamond" panose="02020404030301010803" pitchFamily="18" charset="0"/>
              </a:rPr>
              <a:t>Athletics Representative</a:t>
            </a:r>
            <a:endParaRPr lang="en-US" sz="1900" dirty="0">
              <a:latin typeface="Garamond" panose="02020404030301010803" pitchFamily="18" charset="0"/>
            </a:endParaRPr>
          </a:p>
          <a:p>
            <a:r>
              <a:rPr lang="en-US" sz="1900" dirty="0" smtClean="0">
                <a:latin typeface="Garamond" panose="02020404030301010803" pitchFamily="18" charset="0"/>
              </a:rPr>
              <a:t>Residence Life </a:t>
            </a:r>
            <a:r>
              <a:rPr lang="en-US" sz="1900" dirty="0">
                <a:latin typeface="Garamond" panose="02020404030301010803" pitchFamily="18" charset="0"/>
              </a:rPr>
              <a:t>Representative</a:t>
            </a:r>
          </a:p>
          <a:p>
            <a:r>
              <a:rPr lang="en-US" sz="1900" dirty="0">
                <a:latin typeface="Garamond" panose="02020404030301010803" pitchFamily="18" charset="0"/>
              </a:rPr>
              <a:t>Reeve Union Representative </a:t>
            </a:r>
            <a:endParaRPr lang="en-US" sz="1900" dirty="0" smtClean="0">
              <a:latin typeface="Garamond" panose="02020404030301010803" pitchFamily="18" charset="0"/>
            </a:endParaRPr>
          </a:p>
          <a:p>
            <a:r>
              <a:rPr lang="en-US" sz="1900" dirty="0" smtClean="0">
                <a:latin typeface="Garamond" panose="02020404030301010803" pitchFamily="18" charset="0"/>
              </a:rPr>
              <a:t>Academic </a:t>
            </a:r>
            <a:r>
              <a:rPr lang="en-US" sz="1900" dirty="0">
                <a:latin typeface="Garamond" panose="02020404030301010803" pitchFamily="18" charset="0"/>
              </a:rPr>
              <a:t>Support of Inclusive Excellence Representative</a:t>
            </a:r>
          </a:p>
          <a:p>
            <a:r>
              <a:rPr lang="en-US" sz="1900" dirty="0" smtClean="0">
                <a:latin typeface="Garamond" panose="02020404030301010803" pitchFamily="18" charset="0"/>
              </a:rPr>
              <a:t>Oshkosh Student Association Representative </a:t>
            </a:r>
          </a:p>
          <a:p>
            <a:r>
              <a:rPr lang="en-US" sz="1900" dirty="0" smtClean="0">
                <a:latin typeface="Garamond" panose="02020404030301010803" pitchFamily="18" charset="0"/>
              </a:rPr>
              <a:t>Faculty </a:t>
            </a:r>
            <a:r>
              <a:rPr lang="en-US" sz="1900" dirty="0">
                <a:latin typeface="Garamond" panose="02020404030301010803" pitchFamily="18" charset="0"/>
              </a:rPr>
              <a:t>Senate Representative</a:t>
            </a:r>
          </a:p>
          <a:p>
            <a:r>
              <a:rPr lang="en-US" sz="1900" dirty="0">
                <a:latin typeface="Garamond" panose="02020404030301010803" pitchFamily="18" charset="0"/>
              </a:rPr>
              <a:t>Senate of Academic Staff Representative </a:t>
            </a:r>
            <a:endParaRPr lang="en-US" sz="1900" dirty="0" smtClean="0">
              <a:latin typeface="Garamond" panose="02020404030301010803" pitchFamily="18" charset="0"/>
            </a:endParaRPr>
          </a:p>
          <a:p>
            <a:r>
              <a:rPr lang="en-US" sz="1900" dirty="0" smtClean="0">
                <a:latin typeface="Garamond" panose="02020404030301010803" pitchFamily="18" charset="0"/>
              </a:rPr>
              <a:t>University </a:t>
            </a:r>
            <a:r>
              <a:rPr lang="en-US" sz="1900" dirty="0">
                <a:latin typeface="Garamond" panose="02020404030301010803" pitchFamily="18" charset="0"/>
              </a:rPr>
              <a:t>Staff Senate </a:t>
            </a:r>
            <a:r>
              <a:rPr lang="en-US" sz="1900" dirty="0" smtClean="0">
                <a:latin typeface="Garamond" panose="02020404030301010803" pitchFamily="18" charset="0"/>
              </a:rPr>
              <a:t>Representative</a:t>
            </a:r>
            <a:endParaRPr lang="en-US" sz="1900" dirty="0">
              <a:latin typeface="Garamond" panose="02020404030301010803" pitchFamily="18" charset="0"/>
            </a:endParaRPr>
          </a:p>
        </p:txBody>
      </p:sp>
    </p:spTree>
    <p:extLst>
      <p:ext uri="{BB962C8B-B14F-4D97-AF65-F5344CB8AC3E}">
        <p14:creationId xmlns:p14="http://schemas.microsoft.com/office/powerpoint/2010/main" val="2422894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smtClean="0">
                <a:latin typeface="Garamond" panose="02020404030301010803" pitchFamily="18" charset="0"/>
              </a:rPr>
              <a:t>Timeline</a:t>
            </a:r>
            <a:endParaRPr lang="en-US" sz="4400" u="sng" dirty="0">
              <a:latin typeface="Garamond" panose="02020404030301010803" pitchFamily="18" charset="0"/>
            </a:endParaRPr>
          </a:p>
        </p:txBody>
      </p:sp>
      <p:pic>
        <p:nvPicPr>
          <p:cNvPr id="9218" name="Picture 2" descr="Image result for r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91" y="1478726"/>
            <a:ext cx="8345954" cy="469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89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Garamond" panose="02020404030301010803" pitchFamily="18" charset="0"/>
              </a:rPr>
              <a:t>Questions</a:t>
            </a:r>
            <a:endParaRPr lang="en-US" u="sng" dirty="0">
              <a:latin typeface="Garamond" panose="02020404030301010803" pitchFamily="18" charset="0"/>
            </a:endParaRPr>
          </a:p>
        </p:txBody>
      </p:sp>
      <p:pic>
        <p:nvPicPr>
          <p:cNvPr id="1024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3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2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smtClean="0">
                <a:latin typeface="Garamond" panose="02020404030301010803" pitchFamily="18" charset="0"/>
              </a:rPr>
              <a:t>Framing the Issue</a:t>
            </a:r>
            <a:endParaRPr lang="en-US" sz="4400" u="sng" dirty="0">
              <a:latin typeface="Garamond" panose="02020404030301010803" pitchFamily="18" charset="0"/>
            </a:endParaRPr>
          </a:p>
        </p:txBody>
      </p:sp>
      <p:pic>
        <p:nvPicPr>
          <p:cNvPr id="2050" name="Picture 2" descr="Image result for health promo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95" y="1930400"/>
            <a:ext cx="8400545" cy="4008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732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smtClean="0">
                <a:latin typeface="Garamond" panose="02020404030301010803" pitchFamily="18" charset="0"/>
              </a:rPr>
              <a:t>Healthy Campus 2020</a:t>
            </a:r>
            <a:endParaRPr lang="en-US" sz="4400" u="sng" dirty="0">
              <a:latin typeface="Garamond" panose="02020404030301010803" pitchFamily="18" charset="0"/>
            </a:endParaRPr>
          </a:p>
        </p:txBody>
      </p:sp>
      <p:pic>
        <p:nvPicPr>
          <p:cNvPr id="3074" name="Picture 2" descr="Image result for american college health assoc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529" y="1622744"/>
            <a:ext cx="5783131" cy="16064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ealthy campus 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5614" y="3603639"/>
            <a:ext cx="4780711" cy="267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496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smtClean="0">
                <a:latin typeface="Garamond" panose="02020404030301010803" pitchFamily="18" charset="0"/>
              </a:rPr>
              <a:t>Healthy Campus 2020</a:t>
            </a:r>
            <a:endParaRPr lang="en-US" sz="4400" u="sng" dirty="0">
              <a:latin typeface="Garamond" panose="02020404030301010803" pitchFamily="18" charset="0"/>
            </a:endParaRPr>
          </a:p>
        </p:txBody>
      </p:sp>
      <p:sp>
        <p:nvSpPr>
          <p:cNvPr id="3" name="Content Placeholder 2"/>
          <p:cNvSpPr>
            <a:spLocks noGrp="1"/>
          </p:cNvSpPr>
          <p:nvPr>
            <p:ph idx="1"/>
          </p:nvPr>
        </p:nvSpPr>
        <p:spPr>
          <a:xfrm>
            <a:off x="677334" y="2160589"/>
            <a:ext cx="8596668" cy="4212915"/>
          </a:xfrm>
        </p:spPr>
        <p:txBody>
          <a:bodyPr>
            <a:normAutofit/>
          </a:bodyPr>
          <a:lstStyle/>
          <a:p>
            <a:r>
              <a:rPr lang="en-US" sz="2400" dirty="0" smtClean="0">
                <a:latin typeface="Garamond" panose="02020404030301010803" pitchFamily="18" charset="0"/>
              </a:rPr>
              <a:t>Linked to the </a:t>
            </a:r>
            <a:r>
              <a:rPr lang="en-US" sz="2400" u="sng" dirty="0" smtClean="0">
                <a:latin typeface="Garamond" panose="02020404030301010803" pitchFamily="18" charset="0"/>
              </a:rPr>
              <a:t>Healthy People</a:t>
            </a:r>
            <a:r>
              <a:rPr lang="en-US" sz="2400" dirty="0" smtClean="0">
                <a:latin typeface="Garamond" panose="02020404030301010803" pitchFamily="18" charset="0"/>
              </a:rPr>
              <a:t> initiative championed by the Office of Disease Prevention and Health Promotion</a:t>
            </a:r>
          </a:p>
          <a:p>
            <a:pPr marL="0" indent="0">
              <a:buNone/>
            </a:pPr>
            <a:endParaRPr lang="en-US" sz="400" dirty="0" smtClean="0">
              <a:latin typeface="Garamond" panose="02020404030301010803" pitchFamily="18" charset="0"/>
            </a:endParaRPr>
          </a:p>
          <a:p>
            <a:r>
              <a:rPr lang="en-US" sz="2400" dirty="0" smtClean="0">
                <a:latin typeface="Garamond" panose="02020404030301010803" pitchFamily="18" charset="0"/>
              </a:rPr>
              <a:t>Created by the </a:t>
            </a:r>
            <a:r>
              <a:rPr lang="en-US" sz="2400" u="sng" dirty="0" smtClean="0">
                <a:latin typeface="Garamond" panose="02020404030301010803" pitchFamily="18" charset="0"/>
              </a:rPr>
              <a:t>ACHA Healthy Campus Coalition</a:t>
            </a:r>
            <a:r>
              <a:rPr lang="en-US" sz="2400" dirty="0" smtClean="0">
                <a:latin typeface="Garamond" panose="02020404030301010803" pitchFamily="18" charset="0"/>
              </a:rPr>
              <a:t>; this incorporated the knowledge and expertise of more than 600 professionals within higher education and professional organizations</a:t>
            </a:r>
          </a:p>
          <a:p>
            <a:pPr marL="0" indent="0">
              <a:buNone/>
            </a:pPr>
            <a:endParaRPr lang="en-US" sz="400" dirty="0" smtClean="0">
              <a:latin typeface="Garamond" panose="02020404030301010803" pitchFamily="18" charset="0"/>
            </a:endParaRPr>
          </a:p>
          <a:p>
            <a:r>
              <a:rPr lang="en-US" sz="2400" dirty="0" smtClean="0">
                <a:latin typeface="Garamond" panose="02020404030301010803" pitchFamily="18" charset="0"/>
              </a:rPr>
              <a:t>There are currently 51 institutions slated as “Healthy Campus Partners” for Healthy Campus 2020</a:t>
            </a:r>
          </a:p>
          <a:p>
            <a:endParaRPr lang="en-US" dirty="0" smtClean="0">
              <a:latin typeface="Garamond" panose="02020404030301010803" pitchFamily="18" charset="0"/>
            </a:endParaRPr>
          </a:p>
          <a:p>
            <a:endParaRPr lang="en-US" dirty="0">
              <a:latin typeface="Garamond" panose="02020404030301010803" pitchFamily="18" charset="0"/>
            </a:endParaRPr>
          </a:p>
        </p:txBody>
      </p:sp>
    </p:spTree>
    <p:extLst>
      <p:ext uri="{BB962C8B-B14F-4D97-AF65-F5344CB8AC3E}">
        <p14:creationId xmlns:p14="http://schemas.microsoft.com/office/powerpoint/2010/main" val="3530202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5810740" y="1373647"/>
            <a:ext cx="5232400" cy="1320800"/>
          </a:xfrm>
          <a:prstGeom prst="rect">
            <a:avLst/>
          </a:prstGeom>
        </p:spPr>
      </p:pic>
      <p:pic>
        <p:nvPicPr>
          <p:cNvPr id="11" name="Picture 10"/>
          <p:cNvPicPr>
            <a:picLocks noChangeAspect="1"/>
          </p:cNvPicPr>
          <p:nvPr/>
        </p:nvPicPr>
        <p:blipFill>
          <a:blip r:embed="rId4"/>
          <a:stretch>
            <a:fillRect/>
          </a:stretch>
        </p:blipFill>
        <p:spPr>
          <a:xfrm>
            <a:off x="196946" y="2748209"/>
            <a:ext cx="5233183" cy="1319168"/>
          </a:xfrm>
          <a:prstGeom prst="rect">
            <a:avLst/>
          </a:prstGeom>
        </p:spPr>
      </p:pic>
      <p:sp>
        <p:nvSpPr>
          <p:cNvPr id="2" name="Title 1"/>
          <p:cNvSpPr>
            <a:spLocks noGrp="1"/>
          </p:cNvSpPr>
          <p:nvPr>
            <p:ph type="title"/>
          </p:nvPr>
        </p:nvSpPr>
        <p:spPr/>
        <p:txBody>
          <a:bodyPr>
            <a:normAutofit/>
          </a:bodyPr>
          <a:lstStyle/>
          <a:p>
            <a:r>
              <a:rPr lang="en-US" sz="4400" u="sng" dirty="0" smtClean="0">
                <a:latin typeface="Garamond" panose="02020404030301010803" pitchFamily="18" charset="0"/>
              </a:rPr>
              <a:t>Tools Available</a:t>
            </a:r>
            <a:endParaRPr lang="en-US" sz="4400" u="sng" dirty="0">
              <a:latin typeface="Garamond" panose="02020404030301010803" pitchFamily="18" charset="0"/>
            </a:endParaRPr>
          </a:p>
        </p:txBody>
      </p:sp>
      <p:pic>
        <p:nvPicPr>
          <p:cNvPr id="4" name="Picture 3"/>
          <p:cNvPicPr>
            <a:picLocks noChangeAspect="1"/>
          </p:cNvPicPr>
          <p:nvPr/>
        </p:nvPicPr>
        <p:blipFill rotWithShape="1">
          <a:blip r:embed="rId5"/>
          <a:srcRect l="1592" t="4683" r="3222" b="4334"/>
          <a:stretch/>
        </p:blipFill>
        <p:spPr>
          <a:xfrm>
            <a:off x="196947" y="1362341"/>
            <a:ext cx="5233182" cy="1344494"/>
          </a:xfrm>
          <a:prstGeom prst="rect">
            <a:avLst/>
          </a:prstGeom>
        </p:spPr>
      </p:pic>
      <p:pic>
        <p:nvPicPr>
          <p:cNvPr id="6" name="Picture 5"/>
          <p:cNvPicPr>
            <a:picLocks noChangeAspect="1"/>
          </p:cNvPicPr>
          <p:nvPr/>
        </p:nvPicPr>
        <p:blipFill>
          <a:blip r:embed="rId6"/>
          <a:stretch>
            <a:fillRect/>
          </a:stretch>
        </p:blipFill>
        <p:spPr>
          <a:xfrm>
            <a:off x="196947" y="4098928"/>
            <a:ext cx="5233182" cy="1338888"/>
          </a:xfrm>
          <a:prstGeom prst="rect">
            <a:avLst/>
          </a:prstGeom>
        </p:spPr>
      </p:pic>
      <p:pic>
        <p:nvPicPr>
          <p:cNvPr id="7" name="Picture 6"/>
          <p:cNvPicPr>
            <a:picLocks noChangeAspect="1"/>
          </p:cNvPicPr>
          <p:nvPr/>
        </p:nvPicPr>
        <p:blipFill>
          <a:blip r:embed="rId7"/>
          <a:stretch>
            <a:fillRect/>
          </a:stretch>
        </p:blipFill>
        <p:spPr>
          <a:xfrm>
            <a:off x="196947" y="5458369"/>
            <a:ext cx="5233182" cy="1344238"/>
          </a:xfrm>
          <a:prstGeom prst="rect">
            <a:avLst/>
          </a:prstGeom>
        </p:spPr>
      </p:pic>
      <p:pic>
        <p:nvPicPr>
          <p:cNvPr id="9" name="Picture 8"/>
          <p:cNvPicPr>
            <a:picLocks noChangeAspect="1"/>
          </p:cNvPicPr>
          <p:nvPr/>
        </p:nvPicPr>
        <p:blipFill>
          <a:blip r:embed="rId8"/>
          <a:stretch>
            <a:fillRect/>
          </a:stretch>
        </p:blipFill>
        <p:spPr>
          <a:xfrm>
            <a:off x="5828567" y="2708212"/>
            <a:ext cx="5214573" cy="1335613"/>
          </a:xfrm>
          <a:prstGeom prst="rect">
            <a:avLst/>
          </a:prstGeom>
        </p:spPr>
      </p:pic>
      <p:pic>
        <p:nvPicPr>
          <p:cNvPr id="10" name="Picture 9"/>
          <p:cNvPicPr>
            <a:picLocks noChangeAspect="1"/>
          </p:cNvPicPr>
          <p:nvPr/>
        </p:nvPicPr>
        <p:blipFill>
          <a:blip r:embed="rId9"/>
          <a:stretch>
            <a:fillRect/>
          </a:stretch>
        </p:blipFill>
        <p:spPr>
          <a:xfrm>
            <a:off x="5828567" y="4078375"/>
            <a:ext cx="5214573" cy="1353239"/>
          </a:xfrm>
          <a:prstGeom prst="rect">
            <a:avLst/>
          </a:prstGeom>
        </p:spPr>
      </p:pic>
    </p:spTree>
    <p:extLst>
      <p:ext uri="{BB962C8B-B14F-4D97-AF65-F5344CB8AC3E}">
        <p14:creationId xmlns:p14="http://schemas.microsoft.com/office/powerpoint/2010/main" val="1157900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u="sng" dirty="0" smtClean="0">
                <a:latin typeface="Garamond" panose="02020404030301010803" pitchFamily="18" charset="0"/>
              </a:rPr>
              <a:t>National College Health Assessment (NCHA)</a:t>
            </a:r>
            <a:endParaRPr lang="en-US" sz="3700" u="sng" dirty="0">
              <a:latin typeface="Garamond" panose="02020404030301010803" pitchFamily="18" charset="0"/>
            </a:endParaRPr>
          </a:p>
        </p:txBody>
      </p:sp>
      <p:sp>
        <p:nvSpPr>
          <p:cNvPr id="3" name="Content Placeholder 2"/>
          <p:cNvSpPr>
            <a:spLocks noGrp="1"/>
          </p:cNvSpPr>
          <p:nvPr>
            <p:ph idx="1"/>
          </p:nvPr>
        </p:nvSpPr>
        <p:spPr>
          <a:xfrm>
            <a:off x="677334" y="1716505"/>
            <a:ext cx="8596668" cy="4892842"/>
          </a:xfrm>
        </p:spPr>
        <p:txBody>
          <a:bodyPr>
            <a:normAutofit/>
          </a:bodyPr>
          <a:lstStyle/>
          <a:p>
            <a:r>
              <a:rPr lang="en-US" sz="2400" dirty="0" smtClean="0">
                <a:latin typeface="Garamond" panose="02020404030301010803" pitchFamily="18" charset="0"/>
              </a:rPr>
              <a:t>Objectives identified by the Healthy Campus 2020 Standing Committee can be tracked to specific question(s) on the NCHA.</a:t>
            </a:r>
          </a:p>
          <a:p>
            <a:r>
              <a:rPr lang="en-US" sz="2400" dirty="0" smtClean="0">
                <a:latin typeface="Garamond" panose="02020404030301010803" pitchFamily="18" charset="0"/>
              </a:rPr>
              <a:t>The NCHA is a compressive student health assessment that assesses a variety of health issues including:</a:t>
            </a:r>
          </a:p>
          <a:p>
            <a:pPr lvl="1"/>
            <a:r>
              <a:rPr lang="en-US" sz="2400" dirty="0">
                <a:latin typeface="Garamond" panose="02020404030301010803" pitchFamily="18" charset="0"/>
              </a:rPr>
              <a:t>Alcohol, tobacco, and other drug use</a:t>
            </a:r>
          </a:p>
          <a:p>
            <a:pPr lvl="1"/>
            <a:r>
              <a:rPr lang="en-US" sz="2400" dirty="0">
                <a:latin typeface="Garamond" panose="02020404030301010803" pitchFamily="18" charset="0"/>
              </a:rPr>
              <a:t>Sexual health</a:t>
            </a:r>
          </a:p>
          <a:p>
            <a:pPr lvl="1"/>
            <a:r>
              <a:rPr lang="en-US" sz="2400" dirty="0">
                <a:latin typeface="Garamond" panose="02020404030301010803" pitchFamily="18" charset="0"/>
              </a:rPr>
              <a:t>Weight, nutrition, and exercise</a:t>
            </a:r>
          </a:p>
          <a:p>
            <a:pPr lvl="1"/>
            <a:r>
              <a:rPr lang="en-US" sz="2400" dirty="0">
                <a:latin typeface="Garamond" panose="02020404030301010803" pitchFamily="18" charset="0"/>
              </a:rPr>
              <a:t>Mental health</a:t>
            </a:r>
          </a:p>
          <a:p>
            <a:pPr lvl="1"/>
            <a:r>
              <a:rPr lang="en-US" sz="2400" dirty="0">
                <a:latin typeface="Garamond" panose="02020404030301010803" pitchFamily="18" charset="0"/>
              </a:rPr>
              <a:t>Personal safety and </a:t>
            </a:r>
            <a:r>
              <a:rPr lang="en-US" sz="2400" dirty="0" smtClean="0">
                <a:latin typeface="Garamond" panose="02020404030301010803" pitchFamily="18" charset="0"/>
              </a:rPr>
              <a:t>violence</a:t>
            </a:r>
            <a:endParaRPr lang="en-US" sz="2400" dirty="0">
              <a:latin typeface="Garamond" panose="02020404030301010803" pitchFamily="18" charset="0"/>
            </a:endParaRPr>
          </a:p>
        </p:txBody>
      </p:sp>
    </p:spTree>
    <p:extLst>
      <p:ext uri="{BB962C8B-B14F-4D97-AF65-F5344CB8AC3E}">
        <p14:creationId xmlns:p14="http://schemas.microsoft.com/office/powerpoint/2010/main" val="278295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u="sng" dirty="0">
                <a:latin typeface="Garamond" panose="02020404030301010803" pitchFamily="18" charset="0"/>
              </a:rPr>
              <a:t>National College Health Assessment (NCHA)</a:t>
            </a:r>
          </a:p>
        </p:txBody>
      </p:sp>
      <p:graphicFrame>
        <p:nvGraphicFramePr>
          <p:cNvPr id="7" name="Table 6"/>
          <p:cNvGraphicFramePr>
            <a:graphicFrameLocks noGrp="1"/>
          </p:cNvGraphicFramePr>
          <p:nvPr>
            <p:extLst>
              <p:ext uri="{D42A27DB-BD31-4B8C-83A1-F6EECF244321}">
                <p14:modId xmlns:p14="http://schemas.microsoft.com/office/powerpoint/2010/main" val="3650868229"/>
              </p:ext>
            </p:extLst>
          </p:nvPr>
        </p:nvGraphicFramePr>
        <p:xfrm>
          <a:off x="1218212" y="1777505"/>
          <a:ext cx="7813493" cy="4277895"/>
        </p:xfrm>
        <a:graphic>
          <a:graphicData uri="http://schemas.openxmlformats.org/drawingml/2006/table">
            <a:tbl>
              <a:tblPr/>
              <a:tblGrid>
                <a:gridCol w="3516072">
                  <a:extLst>
                    <a:ext uri="{9D8B030D-6E8A-4147-A177-3AD203B41FA5}">
                      <a16:colId xmlns:a16="http://schemas.microsoft.com/office/drawing/2014/main" val="1259406452"/>
                    </a:ext>
                  </a:extLst>
                </a:gridCol>
                <a:gridCol w="1660367">
                  <a:extLst>
                    <a:ext uri="{9D8B030D-6E8A-4147-A177-3AD203B41FA5}">
                      <a16:colId xmlns:a16="http://schemas.microsoft.com/office/drawing/2014/main" val="397788699"/>
                    </a:ext>
                  </a:extLst>
                </a:gridCol>
                <a:gridCol w="1367362">
                  <a:extLst>
                    <a:ext uri="{9D8B030D-6E8A-4147-A177-3AD203B41FA5}">
                      <a16:colId xmlns:a16="http://schemas.microsoft.com/office/drawing/2014/main" val="3715725098"/>
                    </a:ext>
                  </a:extLst>
                </a:gridCol>
                <a:gridCol w="1269692">
                  <a:extLst>
                    <a:ext uri="{9D8B030D-6E8A-4147-A177-3AD203B41FA5}">
                      <a16:colId xmlns:a16="http://schemas.microsoft.com/office/drawing/2014/main" val="3115416277"/>
                    </a:ext>
                  </a:extLst>
                </a:gridCol>
              </a:tblGrid>
              <a:tr h="861734">
                <a:tc>
                  <a:txBody>
                    <a:bodyPr/>
                    <a:lstStyle/>
                    <a:p>
                      <a:pPr rtl="0" fontAlgn="ctr">
                        <a:spcBef>
                          <a:spcPts val="0"/>
                        </a:spcBef>
                        <a:spcAft>
                          <a:spcPts val="0"/>
                        </a:spcAft>
                      </a:pPr>
                      <a:r>
                        <a:rPr lang="en-US" sz="2000" b="1" i="0" u="none" strike="noStrike">
                          <a:solidFill>
                            <a:srgbClr val="FFFFFF"/>
                          </a:solidFill>
                          <a:effectLst/>
                          <a:latin typeface="Garamond" panose="02020404030301010803" pitchFamily="18" charset="0"/>
                        </a:rPr>
                        <a:t>Topic Area: Substance Abuse</a:t>
                      </a:r>
                      <a:endParaRPr lang="en-US" sz="360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a:txBody>
                    <a:bodyPr/>
                    <a:lstStyle/>
                    <a:p>
                      <a:pPr rtl="0" fontAlgn="ctr">
                        <a:spcBef>
                          <a:spcPts val="0"/>
                        </a:spcBef>
                        <a:spcAft>
                          <a:spcPts val="0"/>
                        </a:spcAft>
                      </a:pPr>
                      <a:r>
                        <a:rPr lang="en-US" sz="2000" b="1" i="0" u="none" strike="noStrike">
                          <a:solidFill>
                            <a:srgbClr val="FFFFFF"/>
                          </a:solidFill>
                          <a:effectLst/>
                          <a:latin typeface="Garamond" panose="02020404030301010803" pitchFamily="18" charset="0"/>
                        </a:rPr>
                        <a:t>Data Source</a:t>
                      </a:r>
                      <a:endParaRPr lang="en-US" sz="360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a:txBody>
                    <a:bodyPr/>
                    <a:lstStyle/>
                    <a:p>
                      <a:pPr algn="ctr" rtl="0" fontAlgn="ctr">
                        <a:spcBef>
                          <a:spcPts val="0"/>
                        </a:spcBef>
                        <a:spcAft>
                          <a:spcPts val="0"/>
                        </a:spcAft>
                      </a:pPr>
                      <a:r>
                        <a:rPr lang="en-US" sz="2000" b="1" i="0" u="none" strike="noStrike">
                          <a:solidFill>
                            <a:srgbClr val="FFFFFF"/>
                          </a:solidFill>
                          <a:effectLst/>
                          <a:latin typeface="Garamond" panose="02020404030301010803" pitchFamily="18" charset="0"/>
                        </a:rPr>
                        <a:t>Baseline</a:t>
                      </a:r>
                      <a:br>
                        <a:rPr lang="en-US" sz="2000" b="1" i="0" u="none" strike="noStrike">
                          <a:solidFill>
                            <a:srgbClr val="FFFFFF"/>
                          </a:solidFill>
                          <a:effectLst/>
                          <a:latin typeface="Garamond" panose="02020404030301010803" pitchFamily="18" charset="0"/>
                        </a:rPr>
                      </a:br>
                      <a:r>
                        <a:rPr lang="en-US" sz="2000" b="1" i="0" u="none" strike="noStrike">
                          <a:solidFill>
                            <a:srgbClr val="FFFFFF"/>
                          </a:solidFill>
                          <a:effectLst/>
                          <a:latin typeface="Garamond" panose="02020404030301010803" pitchFamily="18" charset="0"/>
                        </a:rPr>
                        <a:t>2015</a:t>
                      </a:r>
                      <a:endParaRPr lang="en-US" sz="360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tc>
                  <a:txBody>
                    <a:bodyPr/>
                    <a:lstStyle/>
                    <a:p>
                      <a:pPr algn="ctr" rtl="0" fontAlgn="ctr">
                        <a:spcBef>
                          <a:spcPts val="0"/>
                        </a:spcBef>
                        <a:spcAft>
                          <a:spcPts val="0"/>
                        </a:spcAft>
                      </a:pPr>
                      <a:r>
                        <a:rPr lang="en-US" sz="2000" b="1" i="0" u="none" strike="noStrike">
                          <a:solidFill>
                            <a:srgbClr val="FFFFFF"/>
                          </a:solidFill>
                          <a:effectLst/>
                          <a:latin typeface="Garamond" panose="02020404030301010803" pitchFamily="18" charset="0"/>
                        </a:rPr>
                        <a:t>Target</a:t>
                      </a:r>
                      <a:br>
                        <a:rPr lang="en-US" sz="2000" b="1" i="0" u="none" strike="noStrike">
                          <a:solidFill>
                            <a:srgbClr val="FFFFFF"/>
                          </a:solidFill>
                          <a:effectLst/>
                          <a:latin typeface="Garamond" panose="02020404030301010803" pitchFamily="18" charset="0"/>
                        </a:rPr>
                      </a:br>
                      <a:r>
                        <a:rPr lang="en-US" sz="2000" b="1" i="0" u="none" strike="noStrike">
                          <a:solidFill>
                            <a:srgbClr val="FFFFFF"/>
                          </a:solidFill>
                          <a:effectLst/>
                          <a:latin typeface="Garamond" panose="02020404030301010803" pitchFamily="18" charset="0"/>
                        </a:rPr>
                        <a:t>2020</a:t>
                      </a:r>
                      <a:endParaRPr lang="en-US" sz="360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9966"/>
                    </a:solidFill>
                  </a:tcPr>
                </a:tc>
                <a:extLst>
                  <a:ext uri="{0D108BD9-81ED-4DB2-BD59-A6C34878D82A}">
                    <a16:rowId xmlns:a16="http://schemas.microsoft.com/office/drawing/2014/main" val="649399589"/>
                  </a:ext>
                </a:extLst>
              </a:tr>
              <a:tr h="1538811">
                <a:tc>
                  <a:txBody>
                    <a:bodyPr/>
                    <a:lstStyle/>
                    <a:p>
                      <a:pPr rtl="0" fontAlgn="ctr">
                        <a:spcBef>
                          <a:spcPts val="0"/>
                        </a:spcBef>
                        <a:spcAft>
                          <a:spcPts val="0"/>
                        </a:spcAft>
                      </a:pPr>
                      <a:r>
                        <a:rPr lang="en-US" sz="2000" b="0" i="0" u="none" strike="noStrike">
                          <a:solidFill>
                            <a:srgbClr val="000000"/>
                          </a:solidFill>
                          <a:effectLst/>
                          <a:latin typeface="Garamond" panose="02020404030301010803" pitchFamily="18" charset="0"/>
                        </a:rPr>
                        <a:t>Reduce the proportion of students who report using marijuana within the last 30 days.</a:t>
                      </a:r>
                      <a:endParaRPr lang="en-US" sz="360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en-US" sz="2000" b="0" i="0" u="none" strike="noStrike">
                          <a:solidFill>
                            <a:srgbClr val="000000"/>
                          </a:solidFill>
                          <a:effectLst/>
                          <a:latin typeface="Garamond" panose="02020404030301010803" pitchFamily="18" charset="0"/>
                        </a:rPr>
                        <a:t>ACHA-NCHA II Question 8A6</a:t>
                      </a:r>
                      <a:endParaRPr lang="en-US" sz="360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0" i="0" u="none" strike="noStrike">
                          <a:solidFill>
                            <a:srgbClr val="000000"/>
                          </a:solidFill>
                          <a:effectLst/>
                          <a:latin typeface="Garamond" panose="02020404030301010803" pitchFamily="18" charset="0"/>
                        </a:rPr>
                        <a:t>##% </a:t>
                      </a:r>
                      <a:endParaRPr lang="en-US" sz="360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0" i="0" u="none" strike="noStrike">
                          <a:solidFill>
                            <a:srgbClr val="000000"/>
                          </a:solidFill>
                          <a:effectLst/>
                          <a:latin typeface="Garamond" panose="02020404030301010803" pitchFamily="18" charset="0"/>
                        </a:rPr>
                        <a:t>##%</a:t>
                      </a:r>
                      <a:endParaRPr lang="en-US" sz="360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5914759"/>
                  </a:ext>
                </a:extLst>
              </a:tr>
              <a:tr h="1877350">
                <a:tc>
                  <a:txBody>
                    <a:bodyPr/>
                    <a:lstStyle/>
                    <a:p>
                      <a:pPr rtl="0" fontAlgn="ctr">
                        <a:spcBef>
                          <a:spcPts val="0"/>
                        </a:spcBef>
                        <a:spcAft>
                          <a:spcPts val="0"/>
                        </a:spcAft>
                      </a:pPr>
                      <a:r>
                        <a:rPr lang="en-US" sz="2000" b="0" i="0" u="none" strike="noStrike">
                          <a:solidFill>
                            <a:srgbClr val="000000"/>
                          </a:solidFill>
                          <a:effectLst/>
                          <a:latin typeface="Garamond" panose="02020404030301010803" pitchFamily="18" charset="0"/>
                        </a:rPr>
                        <a:t>Reduce the proportion of students who report engaging in high-risk drinking of alcoholic beverages within the last two weeks.</a:t>
                      </a:r>
                      <a:endParaRPr lang="en-US" sz="360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rtl="0" fontAlgn="ctr">
                        <a:spcBef>
                          <a:spcPts val="0"/>
                        </a:spcBef>
                        <a:spcAft>
                          <a:spcPts val="0"/>
                        </a:spcAft>
                      </a:pPr>
                      <a:r>
                        <a:rPr lang="en-US" sz="2000" b="0" i="0" u="none" strike="noStrike">
                          <a:solidFill>
                            <a:srgbClr val="000000"/>
                          </a:solidFill>
                          <a:effectLst/>
                          <a:latin typeface="Garamond" panose="02020404030301010803" pitchFamily="18" charset="0"/>
                        </a:rPr>
                        <a:t>ACHA-NCHA II Question 13</a:t>
                      </a:r>
                      <a:endParaRPr lang="en-US" sz="360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0" i="0" u="none" strike="noStrike">
                          <a:solidFill>
                            <a:srgbClr val="000000"/>
                          </a:solidFill>
                          <a:effectLst/>
                          <a:latin typeface="Garamond" panose="02020404030301010803" pitchFamily="18" charset="0"/>
                        </a:rPr>
                        <a:t>##%</a:t>
                      </a:r>
                      <a:endParaRPr lang="en-US" sz="360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0" i="0" u="none" strike="noStrike" dirty="0">
                          <a:solidFill>
                            <a:srgbClr val="000000"/>
                          </a:solidFill>
                          <a:effectLst/>
                          <a:latin typeface="Garamond" panose="02020404030301010803" pitchFamily="18" charset="0"/>
                        </a:rPr>
                        <a:t>##%</a:t>
                      </a:r>
                      <a:endParaRPr lang="en-US" sz="3600" dirty="0">
                        <a:effectLst/>
                      </a:endParaRPr>
                    </a:p>
                  </a:txBody>
                  <a:tcPr marL="73025" marR="730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4910166"/>
                  </a:ext>
                </a:extLst>
              </a:tr>
            </a:tbl>
          </a:graphicData>
        </a:graphic>
      </p:graphicFrame>
      <p:sp>
        <p:nvSpPr>
          <p:cNvPr id="8" name="Rectangle 2"/>
          <p:cNvSpPr>
            <a:spLocks noChangeArrowheads="1"/>
          </p:cNvSpPr>
          <p:nvPr/>
        </p:nvSpPr>
        <p:spPr bwMode="auto">
          <a:xfrm>
            <a:off x="2690813" y="2716124"/>
            <a:ext cx="109610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44303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2486" y="842212"/>
            <a:ext cx="3981407" cy="5133474"/>
          </a:xfrm>
          <a:prstGeom prst="rect">
            <a:avLst/>
          </a:prstGeom>
        </p:spPr>
      </p:pic>
      <p:sp>
        <p:nvSpPr>
          <p:cNvPr id="5" name="Rounded Rectangle 4"/>
          <p:cNvSpPr/>
          <p:nvPr/>
        </p:nvSpPr>
        <p:spPr>
          <a:xfrm>
            <a:off x="6071934" y="842212"/>
            <a:ext cx="2117558" cy="128336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latin typeface="Garamond" panose="02020404030301010803" pitchFamily="18" charset="0"/>
              </a:rPr>
              <a:t>Assess Needs</a:t>
            </a:r>
          </a:p>
        </p:txBody>
      </p:sp>
      <p:sp>
        <p:nvSpPr>
          <p:cNvPr id="7" name="Rounded Rectangle 6"/>
          <p:cNvSpPr/>
          <p:nvPr/>
        </p:nvSpPr>
        <p:spPr>
          <a:xfrm>
            <a:off x="7676145" y="2767265"/>
            <a:ext cx="2117558" cy="128336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latin typeface="Garamond" panose="02020404030301010803" pitchFamily="18" charset="0"/>
              </a:rPr>
              <a:t>Identify Objectives</a:t>
            </a:r>
          </a:p>
        </p:txBody>
      </p:sp>
      <p:sp>
        <p:nvSpPr>
          <p:cNvPr id="8" name="Rounded Rectangle 7"/>
          <p:cNvSpPr/>
          <p:nvPr/>
        </p:nvSpPr>
        <p:spPr>
          <a:xfrm>
            <a:off x="6071934" y="4692317"/>
            <a:ext cx="2117558" cy="128336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latin typeface="Garamond" panose="02020404030301010803" pitchFamily="18" charset="0"/>
              </a:rPr>
              <a:t>Implement</a:t>
            </a:r>
          </a:p>
        </p:txBody>
      </p:sp>
      <p:sp>
        <p:nvSpPr>
          <p:cNvPr id="9" name="Rounded Rectangle 8"/>
          <p:cNvSpPr/>
          <p:nvPr/>
        </p:nvSpPr>
        <p:spPr>
          <a:xfrm>
            <a:off x="4555953" y="2767265"/>
            <a:ext cx="2117558" cy="128336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FFFF00"/>
                </a:solidFill>
                <a:latin typeface="Garamond" panose="02020404030301010803" pitchFamily="18" charset="0"/>
              </a:rPr>
              <a:t>Evaluate</a:t>
            </a:r>
          </a:p>
        </p:txBody>
      </p:sp>
      <p:cxnSp>
        <p:nvCxnSpPr>
          <p:cNvPr id="14" name="Straight Connector 13"/>
          <p:cNvCxnSpPr>
            <a:stCxn id="5" idx="1"/>
            <a:endCxn id="9" idx="0"/>
          </p:cNvCxnSpPr>
          <p:nvPr/>
        </p:nvCxnSpPr>
        <p:spPr>
          <a:xfrm flipH="1">
            <a:off x="5614732" y="1483897"/>
            <a:ext cx="457202" cy="1283368"/>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a:stCxn id="5" idx="3"/>
            <a:endCxn id="7" idx="0"/>
          </p:cNvCxnSpPr>
          <p:nvPr/>
        </p:nvCxnSpPr>
        <p:spPr>
          <a:xfrm>
            <a:off x="8189492" y="1483897"/>
            <a:ext cx="545432" cy="128336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a:stCxn id="9" idx="2"/>
            <a:endCxn id="8" idx="1"/>
          </p:cNvCxnSpPr>
          <p:nvPr/>
        </p:nvCxnSpPr>
        <p:spPr>
          <a:xfrm>
            <a:off x="5614732" y="4050634"/>
            <a:ext cx="457202" cy="1283368"/>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a:stCxn id="7" idx="2"/>
            <a:endCxn id="8" idx="3"/>
          </p:cNvCxnSpPr>
          <p:nvPr/>
        </p:nvCxnSpPr>
        <p:spPr>
          <a:xfrm flipH="1">
            <a:off x="8189492" y="4050634"/>
            <a:ext cx="545432" cy="1283368"/>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1469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u="sng" dirty="0" smtClean="0">
                <a:latin typeface="Garamond" panose="02020404030301010803" pitchFamily="18" charset="0"/>
              </a:rPr>
              <a:t>Strategic Plan</a:t>
            </a:r>
            <a:endParaRPr lang="en-US" sz="4400" u="sng" dirty="0">
              <a:latin typeface="Garamond" panose="02020404030301010803" pitchFamily="18" charset="0"/>
            </a:endParaRPr>
          </a:p>
        </p:txBody>
      </p:sp>
      <p:sp>
        <p:nvSpPr>
          <p:cNvPr id="3" name="Content Placeholder 2"/>
          <p:cNvSpPr>
            <a:spLocks noGrp="1"/>
          </p:cNvSpPr>
          <p:nvPr>
            <p:ph idx="1"/>
          </p:nvPr>
        </p:nvSpPr>
        <p:spPr>
          <a:xfrm>
            <a:off x="256671" y="1695369"/>
            <a:ext cx="9257431" cy="1994316"/>
          </a:xfrm>
        </p:spPr>
        <p:txBody>
          <a:bodyPr>
            <a:noAutofit/>
          </a:bodyPr>
          <a:lstStyle/>
          <a:p>
            <a:pPr lvl="1" fontAlgn="base"/>
            <a:r>
              <a:rPr lang="en-US" sz="2400" b="1" dirty="0" smtClean="0">
                <a:latin typeface="Garamond" panose="02020404030301010803" pitchFamily="18" charset="0"/>
              </a:rPr>
              <a:t>Strategic </a:t>
            </a:r>
            <a:r>
              <a:rPr lang="en-US" sz="2400" b="1" dirty="0">
                <a:latin typeface="Garamond" panose="02020404030301010803" pitchFamily="18" charset="0"/>
              </a:rPr>
              <a:t>Priority A – Enhance student success</a:t>
            </a:r>
          </a:p>
          <a:p>
            <a:pPr lvl="2" fontAlgn="base"/>
            <a:r>
              <a:rPr lang="en-US" sz="2400" dirty="0">
                <a:latin typeface="Garamond" panose="02020404030301010803" pitchFamily="18" charset="0"/>
              </a:rPr>
              <a:t>Goal 2: Increase the retention, progression and graduation rates</a:t>
            </a:r>
          </a:p>
          <a:p>
            <a:pPr lvl="2" fontAlgn="base"/>
            <a:r>
              <a:rPr lang="en-US" sz="2400" dirty="0">
                <a:latin typeface="Garamond" panose="02020404030301010803" pitchFamily="18" charset="0"/>
              </a:rPr>
              <a:t>Goal 3: Prepare students for today’s careers, future employment and high quality of life</a:t>
            </a:r>
          </a:p>
          <a:p>
            <a:pPr marL="457200" lvl="1" indent="0" fontAlgn="base">
              <a:buNone/>
            </a:pPr>
            <a:endParaRPr lang="en-US" sz="100" b="1" dirty="0" smtClean="0">
              <a:latin typeface="Garamond" panose="02020404030301010803" pitchFamily="18" charset="0"/>
            </a:endParaRPr>
          </a:p>
        </p:txBody>
      </p:sp>
      <p:pic>
        <p:nvPicPr>
          <p:cNvPr id="8198" name="Picture 6" descr="Image result for uw oshko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579" y="3689685"/>
            <a:ext cx="4167323" cy="277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258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290</TotalTime>
  <Words>804</Words>
  <Application>Microsoft Office PowerPoint</Application>
  <PresentationFormat>Widescreen</PresentationFormat>
  <Paragraphs>135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Garamond</vt:lpstr>
      <vt:lpstr>Trebuchet MS</vt:lpstr>
      <vt:lpstr>Wingdings 3</vt:lpstr>
      <vt:lpstr>Facet</vt:lpstr>
      <vt:lpstr>PowerPoint Presentation</vt:lpstr>
      <vt:lpstr>Framing the Issue</vt:lpstr>
      <vt:lpstr>Healthy Campus 2020</vt:lpstr>
      <vt:lpstr>Healthy Campus 2020</vt:lpstr>
      <vt:lpstr>Tools Available</vt:lpstr>
      <vt:lpstr>National College Health Assessment (NCHA)</vt:lpstr>
      <vt:lpstr>National College Health Assessment (NCHA)</vt:lpstr>
      <vt:lpstr>PowerPoint Presentation</vt:lpstr>
      <vt:lpstr>Strategic Plan</vt:lpstr>
      <vt:lpstr>Strategic Plan</vt:lpstr>
      <vt:lpstr>Strategic Plan</vt:lpstr>
      <vt:lpstr>Healthy Campus 2020 Standing Committee</vt:lpstr>
      <vt:lpstr>Timeline</vt:lpstr>
      <vt:lpstr>Questions</vt:lpstr>
    </vt:vector>
  </TitlesOfParts>
  <Company>UW - Oshkosh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UW Oshkosh</dc:creator>
  <cp:lastModifiedBy>UW - Oshkosh</cp:lastModifiedBy>
  <cp:revision>27</cp:revision>
  <cp:lastPrinted>2017-04-10T22:26:11Z</cp:lastPrinted>
  <dcterms:created xsi:type="dcterms:W3CDTF">2017-04-06T16:23:32Z</dcterms:created>
  <dcterms:modified xsi:type="dcterms:W3CDTF">2017-04-25T20:39:38Z</dcterms:modified>
</cp:coreProperties>
</file>