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1945600" cy="32918400"/>
  <p:notesSz cx="6858000" cy="9144000"/>
  <p:defaultText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60" y="-72"/>
      </p:cViewPr>
      <p:guideLst>
        <p:guide orient="horz" pos="10368"/>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2"/>
            <a:ext cx="186537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66751F-5333-D84F-9E0D-B16274E75A58}"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6751F-5333-D84F-9E0D-B16274E75A58}"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6324600"/>
            <a:ext cx="118491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6324600"/>
            <a:ext cx="3518916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6751F-5333-D84F-9E0D-B16274E75A58}"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6751F-5333-D84F-9E0D-B16274E75A58}"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2"/>
            <a:ext cx="1865376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5"/>
            <a:ext cx="18653760" cy="72008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6751F-5333-D84F-9E0D-B16274E75A58}"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2" y="36865560"/>
            <a:ext cx="2351912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0" y="36865560"/>
            <a:ext cx="23519131"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66751F-5333-D84F-9E0D-B16274E75A58}"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18262"/>
            <a:ext cx="197510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7368542"/>
            <a:ext cx="9696451" cy="307085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0" y="10439400"/>
            <a:ext cx="9696451"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7368542"/>
            <a:ext cx="9700260" cy="307085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10439400"/>
            <a:ext cx="970026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66751F-5333-D84F-9E0D-B16274E75A58}" type="datetimeFigureOut">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66751F-5333-D84F-9E0D-B16274E75A58}" type="datetimeFigureOut">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6751F-5333-D84F-9E0D-B16274E75A58}" type="datetimeFigureOut">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1310640"/>
            <a:ext cx="7219951"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1310643"/>
            <a:ext cx="122682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1" y="6888483"/>
            <a:ext cx="7219951"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6751F-5333-D84F-9E0D-B16274E75A58}"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20"/>
            <a:ext cx="1316736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4301491" y="25763222"/>
            <a:ext cx="13167360" cy="386333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6751F-5333-D84F-9E0D-B16274E75A58}"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597C6-FFCA-C34C-98CE-8777B1E4BA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2"/>
            <a:ext cx="1975104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7680963"/>
            <a:ext cx="1975104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30510482"/>
            <a:ext cx="512064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1366751F-5333-D84F-9E0D-B16274E75A58}" type="datetimeFigureOut">
              <a:rPr lang="en-US" smtClean="0"/>
              <a:pPr/>
              <a:t>7/10/2014</a:t>
            </a:fld>
            <a:endParaRPr lang="en-US"/>
          </a:p>
        </p:txBody>
      </p:sp>
      <p:sp>
        <p:nvSpPr>
          <p:cNvPr id="5" name="Footer Placeholder 4"/>
          <p:cNvSpPr>
            <a:spLocks noGrp="1"/>
          </p:cNvSpPr>
          <p:nvPr>
            <p:ph type="ftr" sz="quarter" idx="3"/>
          </p:nvPr>
        </p:nvSpPr>
        <p:spPr>
          <a:xfrm>
            <a:off x="7498080" y="30510482"/>
            <a:ext cx="694944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727680" y="30510482"/>
            <a:ext cx="512064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4ED597C6-FFCA-C34C-98CE-8777B1E4BA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51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1567510" rtl="0" eaLnBrk="1" latinLnBrk="0" hangingPunct="1">
        <a:spcBef>
          <a:spcPct val="20000"/>
        </a:spcBef>
        <a:buFont typeface="Arial"/>
        <a:buChar char="•"/>
        <a:defRPr sz="11000" kern="1200">
          <a:solidFill>
            <a:schemeClr val="tx1"/>
          </a:solidFill>
          <a:latin typeface="+mn-lt"/>
          <a:ea typeface="+mn-ea"/>
          <a:cs typeface="+mn-cs"/>
        </a:defRPr>
      </a:lvl1pPr>
      <a:lvl2pPr marL="2547204" indent="-979694" algn="l" defTabSz="1567510" rtl="0" eaLnBrk="1" latinLnBrk="0" hangingPunct="1">
        <a:spcBef>
          <a:spcPct val="20000"/>
        </a:spcBef>
        <a:buFont typeface="Arial"/>
        <a:buChar char="–"/>
        <a:defRPr sz="9600" kern="1200">
          <a:solidFill>
            <a:schemeClr val="tx1"/>
          </a:solidFill>
          <a:latin typeface="+mn-lt"/>
          <a:ea typeface="+mn-ea"/>
          <a:cs typeface="+mn-cs"/>
        </a:defRPr>
      </a:lvl2pPr>
      <a:lvl3pPr marL="3918776" indent="-783755" algn="l" defTabSz="1567510" rtl="0" eaLnBrk="1" latinLnBrk="0" hangingPunct="1">
        <a:spcBef>
          <a:spcPct val="20000"/>
        </a:spcBef>
        <a:buFont typeface="Arial"/>
        <a:buChar char="•"/>
        <a:defRPr sz="8200" kern="1200">
          <a:solidFill>
            <a:schemeClr val="tx1"/>
          </a:solidFill>
          <a:latin typeface="+mn-lt"/>
          <a:ea typeface="+mn-ea"/>
          <a:cs typeface="+mn-cs"/>
        </a:defRPr>
      </a:lvl3pPr>
      <a:lvl4pPr marL="5486286" indent="-783755" algn="l" defTabSz="1567510" rtl="0" eaLnBrk="1" latinLnBrk="0" hangingPunct="1">
        <a:spcBef>
          <a:spcPct val="20000"/>
        </a:spcBef>
        <a:buFont typeface="Arial"/>
        <a:buChar char="–"/>
        <a:defRPr sz="6900" kern="1200">
          <a:solidFill>
            <a:schemeClr val="tx1"/>
          </a:solidFill>
          <a:latin typeface="+mn-lt"/>
          <a:ea typeface="+mn-ea"/>
          <a:cs typeface="+mn-cs"/>
        </a:defRPr>
      </a:lvl4pPr>
      <a:lvl5pPr marL="7053796" indent="-783755" algn="l" defTabSz="1567510" rtl="0" eaLnBrk="1" latinLnBrk="0" hangingPunct="1">
        <a:spcBef>
          <a:spcPct val="20000"/>
        </a:spcBef>
        <a:buFont typeface="Arial"/>
        <a:buChar char="»"/>
        <a:defRPr sz="6900" kern="1200">
          <a:solidFill>
            <a:schemeClr val="tx1"/>
          </a:solidFill>
          <a:latin typeface="+mn-lt"/>
          <a:ea typeface="+mn-ea"/>
          <a:cs typeface="+mn-cs"/>
        </a:defRPr>
      </a:lvl5pPr>
      <a:lvl6pPr marL="8621306" indent="-783755" algn="l" defTabSz="1567510" rtl="0" eaLnBrk="1" latinLnBrk="0" hangingPunct="1">
        <a:spcBef>
          <a:spcPct val="20000"/>
        </a:spcBef>
        <a:buFont typeface="Arial"/>
        <a:buChar char="•"/>
        <a:defRPr sz="6900" kern="1200">
          <a:solidFill>
            <a:schemeClr val="tx1"/>
          </a:solidFill>
          <a:latin typeface="+mn-lt"/>
          <a:ea typeface="+mn-ea"/>
          <a:cs typeface="+mn-cs"/>
        </a:defRPr>
      </a:lvl6pPr>
      <a:lvl7pPr marL="10188816" indent="-783755" algn="l" defTabSz="1567510" rtl="0" eaLnBrk="1" latinLnBrk="0" hangingPunct="1">
        <a:spcBef>
          <a:spcPct val="20000"/>
        </a:spcBef>
        <a:buFont typeface="Arial"/>
        <a:buChar char="•"/>
        <a:defRPr sz="6900" kern="1200">
          <a:solidFill>
            <a:schemeClr val="tx1"/>
          </a:solidFill>
          <a:latin typeface="+mn-lt"/>
          <a:ea typeface="+mn-ea"/>
          <a:cs typeface="+mn-cs"/>
        </a:defRPr>
      </a:lvl7pPr>
      <a:lvl8pPr marL="11756327" indent="-783755" algn="l" defTabSz="1567510" rtl="0" eaLnBrk="1" latinLnBrk="0" hangingPunct="1">
        <a:spcBef>
          <a:spcPct val="20000"/>
        </a:spcBef>
        <a:buFont typeface="Arial"/>
        <a:buChar char="•"/>
        <a:defRPr sz="6900" kern="1200">
          <a:solidFill>
            <a:schemeClr val="tx1"/>
          </a:solidFill>
          <a:latin typeface="+mn-lt"/>
          <a:ea typeface="+mn-ea"/>
          <a:cs typeface="+mn-cs"/>
        </a:defRPr>
      </a:lvl8pPr>
      <a:lvl9pPr marL="13323837" indent="-783755" algn="l" defTabSz="1567510"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510" rtl="0" eaLnBrk="1" latinLnBrk="0" hangingPunct="1">
        <a:defRPr sz="6200" kern="1200">
          <a:solidFill>
            <a:schemeClr val="tx1"/>
          </a:solidFill>
          <a:latin typeface="+mn-lt"/>
          <a:ea typeface="+mn-ea"/>
          <a:cs typeface="+mn-cs"/>
        </a:defRPr>
      </a:lvl1pPr>
      <a:lvl2pPr marL="1567510" algn="l" defTabSz="1567510" rtl="0" eaLnBrk="1" latinLnBrk="0" hangingPunct="1">
        <a:defRPr sz="6200" kern="1200">
          <a:solidFill>
            <a:schemeClr val="tx1"/>
          </a:solidFill>
          <a:latin typeface="+mn-lt"/>
          <a:ea typeface="+mn-ea"/>
          <a:cs typeface="+mn-cs"/>
        </a:defRPr>
      </a:lvl2pPr>
      <a:lvl3pPr marL="3135020" algn="l" defTabSz="1567510" rtl="0" eaLnBrk="1" latinLnBrk="0" hangingPunct="1">
        <a:defRPr sz="6200" kern="1200">
          <a:solidFill>
            <a:schemeClr val="tx1"/>
          </a:solidFill>
          <a:latin typeface="+mn-lt"/>
          <a:ea typeface="+mn-ea"/>
          <a:cs typeface="+mn-cs"/>
        </a:defRPr>
      </a:lvl3pPr>
      <a:lvl4pPr marL="4702531" algn="l" defTabSz="1567510" rtl="0" eaLnBrk="1" latinLnBrk="0" hangingPunct="1">
        <a:defRPr sz="6200" kern="1200">
          <a:solidFill>
            <a:schemeClr val="tx1"/>
          </a:solidFill>
          <a:latin typeface="+mn-lt"/>
          <a:ea typeface="+mn-ea"/>
          <a:cs typeface="+mn-cs"/>
        </a:defRPr>
      </a:lvl4pPr>
      <a:lvl5pPr marL="6270041" algn="l" defTabSz="1567510" rtl="0" eaLnBrk="1" latinLnBrk="0" hangingPunct="1">
        <a:defRPr sz="6200" kern="1200">
          <a:solidFill>
            <a:schemeClr val="tx1"/>
          </a:solidFill>
          <a:latin typeface="+mn-lt"/>
          <a:ea typeface="+mn-ea"/>
          <a:cs typeface="+mn-cs"/>
        </a:defRPr>
      </a:lvl5pPr>
      <a:lvl6pPr marL="7837551" algn="l" defTabSz="1567510" rtl="0" eaLnBrk="1" latinLnBrk="0" hangingPunct="1">
        <a:defRPr sz="6200" kern="1200">
          <a:solidFill>
            <a:schemeClr val="tx1"/>
          </a:solidFill>
          <a:latin typeface="+mn-lt"/>
          <a:ea typeface="+mn-ea"/>
          <a:cs typeface="+mn-cs"/>
        </a:defRPr>
      </a:lvl6pPr>
      <a:lvl7pPr marL="9405061" algn="l" defTabSz="1567510" rtl="0" eaLnBrk="1" latinLnBrk="0" hangingPunct="1">
        <a:defRPr sz="6200" kern="1200">
          <a:solidFill>
            <a:schemeClr val="tx1"/>
          </a:solidFill>
          <a:latin typeface="+mn-lt"/>
          <a:ea typeface="+mn-ea"/>
          <a:cs typeface="+mn-cs"/>
        </a:defRPr>
      </a:lvl7pPr>
      <a:lvl8pPr marL="10972571" algn="l" defTabSz="1567510" rtl="0" eaLnBrk="1" latinLnBrk="0" hangingPunct="1">
        <a:defRPr sz="6200" kern="1200">
          <a:solidFill>
            <a:schemeClr val="tx1"/>
          </a:solidFill>
          <a:latin typeface="+mn-lt"/>
          <a:ea typeface="+mn-ea"/>
          <a:cs typeface="+mn-cs"/>
        </a:defRPr>
      </a:lvl8pPr>
      <a:lvl9pPr marL="12540082" algn="l" defTabSz="156751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6799" y="992116"/>
            <a:ext cx="14430675" cy="4773684"/>
          </a:xfrm>
        </p:spPr>
        <p:txBody>
          <a:bodyPr>
            <a:noAutofit/>
          </a:bodyPr>
          <a:lstStyle/>
          <a:p>
            <a:pPr algn="l"/>
            <a:r>
              <a:rPr lang="en-US" sz="6000" b="1" dirty="0" smtClean="0"/>
              <a:t>Using Structured Academic Controversy to Promote Substantive Discussion about Citizen Responsibility during the Holocaust</a:t>
            </a:r>
            <a:r>
              <a:rPr lang="en-US" sz="3600" b="1" dirty="0" smtClean="0"/>
              <a:t/>
            </a:r>
            <a:br>
              <a:rPr lang="en-US" sz="3600" b="1" dirty="0" smtClean="0"/>
            </a:br>
            <a:r>
              <a:rPr lang="en-US" sz="3600" b="1" dirty="0" smtClean="0"/>
              <a:t/>
            </a:r>
            <a:br>
              <a:rPr lang="en-US" sz="3600" b="1" dirty="0" smtClean="0"/>
            </a:br>
            <a:r>
              <a:rPr lang="en-US" sz="3600" b="1" dirty="0" smtClean="0"/>
              <a:t>Stacy Templin • Pre-service Teacher University of </a:t>
            </a:r>
            <a:r>
              <a:rPr lang="en-US" sz="3600" b="1" smtClean="0"/>
              <a:t>Wisconsin Oshkosh</a:t>
            </a:r>
            <a:br>
              <a:rPr lang="en-US" sz="3600" b="1" smtClean="0"/>
            </a:br>
            <a:r>
              <a:rPr lang="en-US" sz="3600" b="1" smtClean="0"/>
              <a:t>Student </a:t>
            </a:r>
            <a:r>
              <a:rPr lang="en-US" sz="3600" b="1" dirty="0" smtClean="0"/>
              <a:t>Advisor: Dr. Stephen Rose</a:t>
            </a:r>
            <a:br>
              <a:rPr lang="en-US" sz="3600" b="1" dirty="0" smtClean="0"/>
            </a:br>
            <a:endParaRPr lang="en-US" sz="3600" dirty="0"/>
          </a:p>
        </p:txBody>
      </p:sp>
      <p:sp>
        <p:nvSpPr>
          <p:cNvPr id="3" name="Subtitle 2"/>
          <p:cNvSpPr>
            <a:spLocks noGrp="1"/>
          </p:cNvSpPr>
          <p:nvPr>
            <p:ph type="subTitle" idx="1"/>
          </p:nvPr>
        </p:nvSpPr>
        <p:spPr>
          <a:xfrm>
            <a:off x="1328440" y="6786072"/>
            <a:ext cx="9068930" cy="23493300"/>
          </a:xfrm>
        </p:spPr>
        <p:txBody>
          <a:bodyPr>
            <a:normAutofit fontScale="25000" lnSpcReduction="20000"/>
          </a:bodyPr>
          <a:lstStyle/>
          <a:p>
            <a:pPr algn="l">
              <a:spcAft>
                <a:spcPts val="600"/>
              </a:spcAft>
            </a:pPr>
            <a:r>
              <a:rPr lang="en-US" sz="14400" b="1" dirty="0" smtClean="0"/>
              <a:t>Central </a:t>
            </a:r>
            <a:r>
              <a:rPr lang="en-US" sz="14400" b="1" dirty="0"/>
              <a:t>Question/Issue</a:t>
            </a:r>
          </a:p>
          <a:p>
            <a:pPr algn="l">
              <a:spcAft>
                <a:spcPts val="600"/>
              </a:spcAft>
            </a:pPr>
            <a:r>
              <a:rPr lang="en-US" dirty="0"/>
              <a:t>Were German citizens who did not commit human rights violations during the Holocaust, just as guilty as the SS officers who did?</a:t>
            </a:r>
            <a:r>
              <a:rPr lang="en-US" dirty="0" smtClean="0"/>
              <a:t> </a:t>
            </a:r>
          </a:p>
          <a:p>
            <a:pPr algn="l">
              <a:spcAft>
                <a:spcPts val="600"/>
              </a:spcAft>
            </a:pPr>
            <a:endParaRPr lang="en-US" dirty="0" smtClean="0"/>
          </a:p>
          <a:p>
            <a:pPr algn="l">
              <a:spcAft>
                <a:spcPts val="600"/>
              </a:spcAft>
            </a:pPr>
            <a:r>
              <a:rPr lang="en-US" sz="14400" b="1" dirty="0"/>
              <a:t>National and State </a:t>
            </a:r>
            <a:r>
              <a:rPr lang="en-US" sz="14400" b="1" dirty="0" smtClean="0"/>
              <a:t>Standards</a:t>
            </a:r>
            <a:r>
              <a:rPr lang="en-US" sz="14400" b="1" dirty="0"/>
              <a:t> </a:t>
            </a:r>
            <a:r>
              <a:rPr lang="en-US" sz="14400" b="1" dirty="0" smtClean="0"/>
              <a:t>Wisconsin’s </a:t>
            </a:r>
            <a:r>
              <a:rPr lang="en-US" sz="14400" b="1" dirty="0"/>
              <a:t>Model Academic </a:t>
            </a:r>
            <a:endParaRPr lang="en-US" sz="14400" b="1" dirty="0" smtClean="0"/>
          </a:p>
          <a:p>
            <a:pPr algn="l">
              <a:spcAft>
                <a:spcPts val="600"/>
              </a:spcAft>
            </a:pPr>
            <a:r>
              <a:rPr lang="en-US" dirty="0" smtClean="0"/>
              <a:t>Standards C.12.15 “Describe and analyze the origins and consequences of slavery, genocide, and other forms of persecution, including the Holocaust”</a:t>
            </a:r>
          </a:p>
          <a:p>
            <a:pPr algn="l">
              <a:spcAft>
                <a:spcPts val="600"/>
              </a:spcAft>
            </a:pPr>
            <a:endParaRPr lang="en-US" dirty="0" smtClean="0"/>
          </a:p>
          <a:p>
            <a:pPr algn="l">
              <a:spcAft>
                <a:spcPts val="600"/>
              </a:spcAft>
            </a:pPr>
            <a:r>
              <a:rPr lang="en-US" sz="14400" b="1" dirty="0"/>
              <a:t>NCSS High School </a:t>
            </a:r>
            <a:r>
              <a:rPr lang="en-US" sz="14400" b="1" dirty="0" err="1"/>
              <a:t>VI.g</a:t>
            </a:r>
            <a:r>
              <a:rPr lang="en-US" sz="14400" b="1" dirty="0"/>
              <a:t> </a:t>
            </a:r>
          </a:p>
          <a:p>
            <a:pPr algn="l">
              <a:spcAft>
                <a:spcPts val="600"/>
              </a:spcAft>
            </a:pPr>
            <a:r>
              <a:rPr lang="en-US" dirty="0"/>
              <a:t>“Compare and evaluate the impact of stereotyping, conformity, acts of altruism, and other behaviors on individuals and groups</a:t>
            </a:r>
            <a:r>
              <a:rPr lang="en-US" dirty="0" smtClean="0"/>
              <a:t>.</a:t>
            </a:r>
          </a:p>
          <a:p>
            <a:pPr algn="l">
              <a:spcAft>
                <a:spcPts val="600"/>
              </a:spcAft>
            </a:pPr>
            <a:endParaRPr lang="en-US" dirty="0" smtClean="0"/>
          </a:p>
          <a:p>
            <a:pPr algn="l">
              <a:spcAft>
                <a:spcPts val="600"/>
              </a:spcAft>
            </a:pPr>
            <a:r>
              <a:rPr lang="en-US" sz="14400" b="1" dirty="0"/>
              <a:t>Content Rationale</a:t>
            </a:r>
          </a:p>
          <a:p>
            <a:pPr algn="l">
              <a:spcAft>
                <a:spcPts val="600"/>
              </a:spcAft>
            </a:pPr>
            <a:r>
              <a:rPr lang="en-US" dirty="0"/>
              <a:t>Given the multiple examples of genocide since WWII it is vital that citizens, in any society, learn to identify danger signals and know what actions to take to prevent genocide. The Holocaust provides a context for exploring the dangers of remaining silent, apathetic, and indifferent in the face of the oppression of others</a:t>
            </a:r>
            <a:r>
              <a:rPr lang="en-US" dirty="0" smtClean="0"/>
              <a:t>.</a:t>
            </a:r>
          </a:p>
          <a:p>
            <a:pPr algn="l">
              <a:spcAft>
                <a:spcPts val="600"/>
              </a:spcAft>
            </a:pPr>
            <a:endParaRPr lang="en-US" dirty="0" smtClean="0"/>
          </a:p>
          <a:p>
            <a:pPr algn="l">
              <a:spcAft>
                <a:spcPts val="600"/>
              </a:spcAft>
            </a:pPr>
            <a:r>
              <a:rPr lang="en-US" sz="14400" b="1" dirty="0"/>
              <a:t>Lesson</a:t>
            </a:r>
            <a:r>
              <a:rPr lang="en-US" sz="14400" b="1" dirty="0" smtClean="0"/>
              <a:t> Objectives</a:t>
            </a:r>
            <a:endParaRPr lang="en-US" sz="14400" b="1" dirty="0"/>
          </a:p>
          <a:p>
            <a:pPr algn="l">
              <a:spcAft>
                <a:spcPts val="600"/>
              </a:spcAft>
            </a:pPr>
            <a:r>
              <a:rPr lang="en-US" dirty="0"/>
              <a:t>Identify at least three arguments from each side of the controversy.</a:t>
            </a:r>
          </a:p>
          <a:p>
            <a:pPr algn="l">
              <a:spcAft>
                <a:spcPts val="600"/>
              </a:spcAft>
            </a:pPr>
            <a:r>
              <a:rPr lang="en-US" dirty="0"/>
              <a:t>Justify their opinion about which side of the controversy they agree with.</a:t>
            </a:r>
          </a:p>
          <a:p>
            <a:pPr algn="l">
              <a:spcAft>
                <a:spcPts val="600"/>
              </a:spcAft>
            </a:pPr>
            <a:r>
              <a:rPr lang="en-US" dirty="0"/>
              <a:t>Debate with fellow students about issues they have been prepared for according to the lesson focus</a:t>
            </a:r>
            <a:r>
              <a:rPr lang="en-US" dirty="0" smtClean="0"/>
              <a:t>.</a:t>
            </a:r>
          </a:p>
          <a:p>
            <a:pPr algn="l">
              <a:spcAft>
                <a:spcPts val="600"/>
              </a:spcAft>
            </a:pPr>
            <a:endParaRPr lang="en-US" dirty="0" smtClean="0"/>
          </a:p>
          <a:p>
            <a:pPr algn="l">
              <a:spcAft>
                <a:spcPts val="600"/>
              </a:spcAft>
            </a:pPr>
            <a:r>
              <a:rPr lang="en-US" sz="14400" b="1" dirty="0"/>
              <a:t>Materials</a:t>
            </a:r>
            <a:r>
              <a:rPr lang="en-US" sz="14400" b="1" dirty="0" smtClean="0"/>
              <a:t> Needed</a:t>
            </a:r>
            <a:endParaRPr lang="en-US" sz="14400" b="1" dirty="0"/>
          </a:p>
          <a:p>
            <a:pPr algn="l">
              <a:spcAft>
                <a:spcPts val="600"/>
              </a:spcAft>
            </a:pPr>
            <a:r>
              <a:rPr lang="en-US" dirty="0"/>
              <a:t>Handout 1.1 Assessing and Defining Responsibilities </a:t>
            </a:r>
          </a:p>
          <a:p>
            <a:pPr algn="l">
              <a:spcAft>
                <a:spcPts val="600"/>
              </a:spcAft>
            </a:pPr>
            <a:r>
              <a:rPr lang="en-US" dirty="0"/>
              <a:t>Handout 1.2 Overview of Issue </a:t>
            </a:r>
          </a:p>
          <a:p>
            <a:pPr algn="l">
              <a:spcAft>
                <a:spcPts val="600"/>
              </a:spcAft>
            </a:pPr>
            <a:r>
              <a:rPr lang="en-US" dirty="0"/>
              <a:t>Handout 1.3 Yes </a:t>
            </a:r>
          </a:p>
          <a:p>
            <a:pPr algn="l">
              <a:spcAft>
                <a:spcPts val="600"/>
              </a:spcAft>
            </a:pPr>
            <a:r>
              <a:rPr lang="en-US" dirty="0"/>
              <a:t>Handout 1.4 No</a:t>
            </a:r>
            <a:r>
              <a:rPr lang="en-US" dirty="0" smtClean="0"/>
              <a:t> </a:t>
            </a:r>
          </a:p>
          <a:p>
            <a:pPr algn="l">
              <a:spcAft>
                <a:spcPts val="600"/>
              </a:spcAft>
            </a:pPr>
            <a:endParaRPr lang="en-US" dirty="0" smtClean="0"/>
          </a:p>
          <a:p>
            <a:pPr algn="l">
              <a:spcAft>
                <a:spcPts val="600"/>
              </a:spcAft>
            </a:pPr>
            <a:r>
              <a:rPr lang="en-US" sz="14400" b="1" dirty="0"/>
              <a:t>Introduction/Opening</a:t>
            </a:r>
            <a:endParaRPr lang="en-US" sz="14400" b="1" dirty="0" smtClean="0"/>
          </a:p>
          <a:p>
            <a:pPr algn="l">
              <a:spcAft>
                <a:spcPts val="600"/>
              </a:spcAft>
            </a:pPr>
            <a:r>
              <a:rPr lang="en-US" dirty="0" smtClean="0"/>
              <a:t>• </a:t>
            </a:r>
            <a:r>
              <a:rPr lang="en-US" dirty="0"/>
              <a:t>Distribute Handout 1.1 worksheet for students to complete. This handout will direct students’ attention to the perpetrators of the Holocaust - from minimal responsibility to maximum. It will get students thinking about the guilt or innocence of the ordinary German citizen who stood by and benefited from the persecution of various groups of people (especially the Jews</a:t>
            </a:r>
            <a:r>
              <a:rPr lang="en-US" dirty="0" smtClean="0"/>
              <a:t>)</a:t>
            </a:r>
          </a:p>
        </p:txBody>
      </p:sp>
      <p:sp>
        <p:nvSpPr>
          <p:cNvPr id="4" name="TextBox 3"/>
          <p:cNvSpPr txBox="1"/>
          <p:nvPr/>
        </p:nvSpPr>
        <p:spPr>
          <a:xfrm>
            <a:off x="11587914" y="6786072"/>
            <a:ext cx="8989561" cy="20097801"/>
          </a:xfrm>
          <a:prstGeom prst="rect">
            <a:avLst/>
          </a:prstGeom>
          <a:noFill/>
        </p:spPr>
        <p:txBody>
          <a:bodyPr wrap="square" rtlCol="0">
            <a:spAutoFit/>
          </a:bodyPr>
          <a:lstStyle/>
          <a:p>
            <a:r>
              <a:rPr lang="en-US" sz="3600" b="1" dirty="0" smtClean="0">
                <a:solidFill>
                  <a:schemeClr val="bg1">
                    <a:lumMod val="50000"/>
                  </a:schemeClr>
                </a:solidFill>
              </a:rPr>
              <a:t>Development</a:t>
            </a:r>
          </a:p>
          <a:p>
            <a:r>
              <a:rPr lang="en-US" sz="2800" dirty="0" smtClean="0">
                <a:solidFill>
                  <a:schemeClr val="bg1">
                    <a:lumMod val="50000"/>
                  </a:schemeClr>
                </a:solidFill>
              </a:rPr>
              <a:t>Explain the steps or procedures of the SAC activity. </a:t>
            </a:r>
          </a:p>
          <a:p>
            <a:r>
              <a:rPr lang="en-US" sz="2800" dirty="0" smtClean="0">
                <a:solidFill>
                  <a:schemeClr val="bg1">
                    <a:lumMod val="50000"/>
                  </a:schemeClr>
                </a:solidFill>
              </a:rPr>
              <a:t> </a:t>
            </a:r>
          </a:p>
          <a:p>
            <a:pPr>
              <a:spcAft>
                <a:spcPts val="1200"/>
              </a:spcAft>
            </a:pPr>
            <a:r>
              <a:rPr lang="en-US" sz="2800" dirty="0" smtClean="0">
                <a:solidFill>
                  <a:schemeClr val="bg1">
                    <a:lumMod val="50000"/>
                  </a:schemeClr>
                </a:solidFill>
              </a:rPr>
              <a:t>1. Class is divided into groups of four. As much as possible the groups should be heterogeneous.</a:t>
            </a:r>
          </a:p>
          <a:p>
            <a:pPr>
              <a:spcAft>
                <a:spcPts val="1200"/>
              </a:spcAft>
            </a:pPr>
            <a:r>
              <a:rPr lang="en-US" sz="2800" dirty="0" smtClean="0">
                <a:solidFill>
                  <a:schemeClr val="bg1">
                    <a:lumMod val="50000"/>
                  </a:schemeClr>
                </a:solidFill>
              </a:rPr>
              <a:t>2. Each group reads background information on the controversial topic. Next, distribute handout 1.2 which offers a contextual overview of the issue of whether the ordinary German citizens by being disinterested observers are innocent or guilty of human rights violations.</a:t>
            </a:r>
          </a:p>
          <a:p>
            <a:pPr>
              <a:spcAft>
                <a:spcPts val="1200"/>
              </a:spcAft>
            </a:pPr>
            <a:r>
              <a:rPr lang="en-US" sz="2800" dirty="0" smtClean="0">
                <a:solidFill>
                  <a:schemeClr val="bg1">
                    <a:lumMod val="50000"/>
                  </a:schemeClr>
                </a:solidFill>
              </a:rPr>
              <a:t>3. Each group of four is divided into two pairs; each pair is assigned a different position on the controversial issue. Distribute affirmative Handout 1.3 Yes and negative Handout 1.4 No. Students are to study their assigned positions and supporting arguments.</a:t>
            </a:r>
          </a:p>
          <a:p>
            <a:pPr>
              <a:spcAft>
                <a:spcPts val="1200"/>
              </a:spcAft>
            </a:pPr>
            <a:r>
              <a:rPr lang="en-US" sz="2800" dirty="0" smtClean="0">
                <a:solidFill>
                  <a:schemeClr val="bg1">
                    <a:lumMod val="50000"/>
                  </a:schemeClr>
                </a:solidFill>
              </a:rPr>
              <a:t>4. Each pair presents their assigned position and arguments to the other pair.</a:t>
            </a:r>
          </a:p>
          <a:p>
            <a:pPr>
              <a:spcAft>
                <a:spcPts val="1200"/>
              </a:spcAft>
            </a:pPr>
            <a:r>
              <a:rPr lang="en-US" sz="2800" dirty="0" smtClean="0">
                <a:solidFill>
                  <a:schemeClr val="bg1">
                    <a:lumMod val="50000"/>
                  </a:schemeClr>
                </a:solidFill>
              </a:rPr>
              <a:t>5. The pairs reverse perspectives: Each pair feeds back the other’s assigned stance case until each is satisfied that it has been articulated and understood.</a:t>
            </a:r>
          </a:p>
          <a:p>
            <a:pPr>
              <a:spcAft>
                <a:spcPts val="1200"/>
              </a:spcAft>
            </a:pPr>
            <a:r>
              <a:rPr lang="en-US" sz="2800" dirty="0" smtClean="0">
                <a:solidFill>
                  <a:schemeClr val="bg1">
                    <a:lumMod val="50000"/>
                  </a:schemeClr>
                </a:solidFill>
              </a:rPr>
              <a:t>6. Pairs dissolve back into a group of four and are released from their assigned position to discuss the controversial issue drawing from the SAC activity and their own beliefs and experiences. They now discuss what they now think about the topic.</a:t>
            </a:r>
          </a:p>
          <a:p>
            <a:endParaRPr lang="en-US" sz="2800" dirty="0" smtClean="0">
              <a:solidFill>
                <a:schemeClr val="bg1">
                  <a:lumMod val="50000"/>
                </a:schemeClr>
              </a:solidFill>
            </a:endParaRPr>
          </a:p>
          <a:p>
            <a:r>
              <a:rPr lang="en-US" sz="2800" dirty="0" smtClean="0">
                <a:solidFill>
                  <a:schemeClr val="bg1">
                    <a:lumMod val="50000"/>
                  </a:schemeClr>
                </a:solidFill>
              </a:rPr>
              <a:t>• Throughout the entire lesson, and at each phase of development, be sure to move about the room, checking in on groups to make sure their conversations are kept on track, the correct information is being reproduced on assigned stances and that students are bringing discussing points of controversy during their group discussion of the controversial issue. </a:t>
            </a:r>
          </a:p>
          <a:p>
            <a:endParaRPr lang="en-US" sz="2800" dirty="0" smtClean="0">
              <a:solidFill>
                <a:schemeClr val="bg1">
                  <a:lumMod val="50000"/>
                </a:schemeClr>
              </a:solidFill>
            </a:endParaRPr>
          </a:p>
          <a:p>
            <a:r>
              <a:rPr lang="en-US" sz="3600" b="1" dirty="0" smtClean="0">
                <a:solidFill>
                  <a:schemeClr val="bg1">
                    <a:lumMod val="50000"/>
                  </a:schemeClr>
                </a:solidFill>
              </a:rPr>
              <a:t>Culminating Activity Choices</a:t>
            </a:r>
          </a:p>
          <a:p>
            <a:r>
              <a:rPr lang="en-US" sz="2800" dirty="0" smtClean="0">
                <a:solidFill>
                  <a:schemeClr val="bg1">
                    <a:lumMod val="50000"/>
                  </a:schemeClr>
                </a:solidFill>
              </a:rPr>
              <a:t>Have students make a journal entry about how they personally feel (with justifications obtained throughout the lesson) about the issue discussed during class. </a:t>
            </a:r>
          </a:p>
          <a:p>
            <a:endParaRPr lang="en-US" sz="2800" dirty="0" smtClean="0">
              <a:solidFill>
                <a:schemeClr val="bg1">
                  <a:lumMod val="50000"/>
                </a:schemeClr>
              </a:solidFill>
            </a:endParaRPr>
          </a:p>
          <a:p>
            <a:r>
              <a:rPr lang="en-US" sz="2800" dirty="0" smtClean="0">
                <a:solidFill>
                  <a:schemeClr val="bg1">
                    <a:lumMod val="50000"/>
                  </a:schemeClr>
                </a:solidFill>
              </a:rPr>
              <a:t>Written group position statement about the issue that justifies the stance with </a:t>
            </a:r>
          </a:p>
          <a:p>
            <a:endParaRPr lang="en-US" sz="2800" dirty="0" smtClean="0">
              <a:solidFill>
                <a:schemeClr val="bg1">
                  <a:lumMod val="50000"/>
                </a:schemeClr>
              </a:solidFill>
            </a:endParaRPr>
          </a:p>
          <a:p>
            <a:endParaRPr lang="en-US" sz="2800" dirty="0" smtClean="0">
              <a:solidFill>
                <a:schemeClr val="bg1">
                  <a:lumMod val="50000"/>
                </a:schemeClr>
              </a:solidFill>
            </a:endParaRPr>
          </a:p>
          <a:p>
            <a:endParaRPr lang="en-US" sz="2800" dirty="0">
              <a:solidFill>
                <a:schemeClr val="bg1">
                  <a:lumMod val="50000"/>
                </a:schemeClr>
              </a:solidFill>
            </a:endParaRPr>
          </a:p>
        </p:txBody>
      </p:sp>
      <p:pic>
        <p:nvPicPr>
          <p:cNvPr id="6" name="Picture 5"/>
          <p:cNvPicPr>
            <a:picLocks noChangeAspect="1"/>
          </p:cNvPicPr>
          <p:nvPr/>
        </p:nvPicPr>
        <p:blipFill>
          <a:blip r:embed="rId2"/>
          <a:stretch>
            <a:fillRect/>
          </a:stretch>
        </p:blipFill>
        <p:spPr>
          <a:xfrm>
            <a:off x="901699" y="876300"/>
            <a:ext cx="5245100" cy="4889500"/>
          </a:xfrm>
          <a:prstGeom prst="rect">
            <a:avLst/>
          </a:prstGeom>
        </p:spPr>
      </p:pic>
      <p:cxnSp>
        <p:nvCxnSpPr>
          <p:cNvPr id="12" name="Straight Connector 11"/>
          <p:cNvCxnSpPr/>
          <p:nvPr/>
        </p:nvCxnSpPr>
        <p:spPr>
          <a:xfrm>
            <a:off x="6604000" y="5765800"/>
            <a:ext cx="13973475"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7096</TotalTime>
  <Words>600</Words>
  <Application>Microsoft Office PowerPoint</Application>
  <PresentationFormat>Custom</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Using Structured Academic Controversy to Promote Substantive Discussion about Citizen Responsibility during the Holocaust  Stacy Templin • Pre-service Teacher University of Wisconsin Oshkosh Student Advisor: Dr. Stephen Rose </vt:lpstr>
    </vt:vector>
  </TitlesOfParts>
  <Company>UW Oshkosh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Structured Academic Controversy to Promote Substantive Discussion about Citizen Responsibility during the Holocaust  Stacy Templin • Pre-service Teacher University of Wisconsin OshkoshStudent Advisor: Dr. Stephen Rose</dc:title>
  <dc:creator>System Administrator</dc:creator>
  <cp:lastModifiedBy>Windows User</cp:lastModifiedBy>
  <cp:revision>2</cp:revision>
  <dcterms:created xsi:type="dcterms:W3CDTF">2011-02-09T20:59:26Z</dcterms:created>
  <dcterms:modified xsi:type="dcterms:W3CDTF">2014-07-10T15:29:38Z</dcterms:modified>
</cp:coreProperties>
</file>