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erriweather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4dac93c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4dac93ce_0_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b0bfb4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b0bfb4ba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b0bfb4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b0bfb4ba_0_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b0bfb4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b0bfb4ba_0_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f4dac93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f4dac93ce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f944039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f944039fa_1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f9a6fb6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f9a6fb6c_1_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f9a6fb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f9a6fb6c_1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2570ba7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2570ba7c3_0_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5" name="Google Shape;85;p12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21336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9303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18796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182879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Google Shape;93;p12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14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osh.edu/provost/Main%20Highlight/calendars/UWOshkosh_20162017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wosh.edu/socialwork/copy_of_AppendixSStudentLearningContractBSWandFoundation.pdf" TargetMode="External"/><Relationship Id="rId4" Type="http://schemas.openxmlformats.org/officeDocument/2006/relationships/hyperlink" Target="https://www.uwosh.edu/socialwork/SW_401_BSW_Self_Study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57200" y="455499"/>
            <a:ext cx="8229600" cy="22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UW Oshkosh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Social Work Program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Agenda</a:t>
            </a:r>
            <a:endParaRPr sz="360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52125" y="1848774"/>
            <a:ext cx="8229600" cy="48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8:00-9:15  Community Advisory Committee    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                       meeting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9:30-11:00 Field Educator Orientation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11:00-11:30 Light refreshment break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11:30-1:30 Ethics and Boundaries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58000" y="455975"/>
            <a:ext cx="862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Agency Field Educator/Supervisor</a:t>
            </a:r>
            <a:endParaRPr sz="4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457200" y="1935475"/>
            <a:ext cx="8229600" cy="4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 practicum experience that assists in meeting student learning needs</a:t>
            </a:r>
            <a:endParaRPr/>
          </a:p>
          <a:p>
            <a:pPr marL="274320" marR="0" lvl="0" indent="-274319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Assist in development of activities and tasks with student and field liaison</a:t>
            </a:r>
            <a:r>
              <a:rPr lang="en-US" sz="2405"/>
              <a:t>.</a:t>
            </a:r>
            <a:endParaRPr sz="2405"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 regularly scheduled, educationally sound formal social work supervision of the student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Orient the student to agency and provide resources to engage in the field activities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Communicate progress of students throughout the placement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End of semester and placement evaluations</a:t>
            </a:r>
            <a:endParaRPr sz="2405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Placement Processes 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Agency query and student application to field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NASW liability insurance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Castle Branch background check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Students prepare resumes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Agency interviews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40080" marR="0" lvl="1" indent="-1295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57200" y="704102"/>
            <a:ext cx="8229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happens at the interview?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57200" y="2185505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Professional demeanor and actions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Clarify roles and expectations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Discuss days and hours at placement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Overall, is it a good match?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200" y="704100"/>
            <a:ext cx="847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Placement Processes </a:t>
            </a:r>
            <a:r>
              <a:rPr lang="en-US" sz="4000"/>
              <a:t>(cont.)</a:t>
            </a:r>
            <a:endParaRPr sz="4000"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Upon successful interview:</a:t>
            </a:r>
            <a:endParaRPr/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Confirmation email 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Field Placement Agreement (FPA) Forms (student)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Program Memorandum (SW Department)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Field Instructor Resume (Field Instructor)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Agency Description (Field Instructor)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Affiliation Agreement (University)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Placement Hours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17475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BSW</a:t>
            </a:r>
            <a:endParaRPr/>
          </a:p>
          <a:p>
            <a:pPr marL="274320" lvl="0" indent="-117475" algn="ctr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(2)14 week semesters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210 </a:t>
            </a:r>
            <a:r>
              <a:rPr lang="en-US" sz="2200"/>
              <a:t>hrs. fall</a:t>
            </a:r>
            <a:endParaRPr sz="220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/>
              <a:t>210</a:t>
            </a:r>
            <a:r>
              <a:rPr lang="en-US"/>
              <a:t> </a:t>
            </a:r>
            <a:r>
              <a:rPr lang="en-US" sz="2200"/>
              <a:t>hrs. spring</a:t>
            </a:r>
            <a:endParaRPr sz="220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420</a:t>
            </a:r>
            <a:r>
              <a:rPr lang="en-US"/>
              <a:t> hours total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15 hours/week 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17475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MSW</a:t>
            </a:r>
            <a:endParaRPr/>
          </a:p>
          <a:p>
            <a:pPr marL="274320" lvl="0" indent="-117475" algn="ctr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(2)17 week semesters 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250 </a:t>
            </a:r>
            <a:r>
              <a:rPr lang="en-US" sz="2200"/>
              <a:t>hrs. fall/interim</a:t>
            </a:r>
            <a:endParaRPr sz="220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/>
              <a:t>250</a:t>
            </a:r>
            <a:r>
              <a:rPr lang="en-US"/>
              <a:t> </a:t>
            </a:r>
            <a:r>
              <a:rPr lang="en-US" sz="2200"/>
              <a:t>hrs. spring/interim</a:t>
            </a:r>
            <a:endParaRPr sz="220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500</a:t>
            </a:r>
            <a:r>
              <a:rPr lang="en-US"/>
              <a:t> hours total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14.7 hours/week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156845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457200" y="1062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Student Learning Contract (SLC)</a:t>
            </a:r>
            <a:endParaRPr sz="4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457200" y="204753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student’s responsibility?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role do</a:t>
            </a:r>
            <a:r>
              <a:rPr lang="en-US"/>
              <a:t>es the supervisor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have in helping the student write the SLC?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Logs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457200" y="2469005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Weekly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Hours confirmed by field supervisor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/>
              <a:t>Qualtrics Survey/</a:t>
            </a: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Evaluati</a:t>
            </a:r>
            <a:r>
              <a:rPr lang="en-US"/>
              <a:t>on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457200" y="2377255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BSW</a:t>
            </a:r>
            <a:r>
              <a:rPr lang="en-US"/>
              <a:t>, Foundation MSW, </a:t>
            </a:r>
            <a:r>
              <a:rPr lang="en-US" sz="26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 </a:t>
            </a:r>
            <a:r>
              <a:rPr lang="en-US"/>
              <a:t>Advanced </a:t>
            </a:r>
            <a:r>
              <a:rPr lang="en-US" sz="2600" b="0" i="0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MSW</a:t>
            </a:r>
            <a:endParaRPr sz="2600" b="0" i="0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274320" marR="0" lvl="0" indent="-11747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evaluation is completed by the student, the Field </a:t>
            </a:r>
            <a:r>
              <a:rPr lang="en-US"/>
              <a:t>Educator/Supervisor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the </a:t>
            </a:r>
            <a:r>
              <a:rPr lang="en-US"/>
              <a:t>Faculty Field Liaison/Instructor  at the end of each semester.</a:t>
            </a:r>
            <a:endParaRPr/>
          </a:p>
          <a:p>
            <a:pPr marL="274320" marR="0" lvl="0" indent="-11747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Qualtrics Rating Scale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Department's benchmark is that at least 87% of our students rank as competent. In the spring term especially, we would hope that most students would be ranked as 4- ready to practice. The scale is as follows: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1: Student does not demonstrate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competency; student needs to take initiative to improve practice competency.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2: Student demonstrates limited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practice competency.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3: Student is developing competency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that is approaching that of a beginning foundation MSW-level social work professional, but improvement is needed prior to professional practice.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4: Student demonstrates competency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of a beginning foundation MSW-level social work professional.</a:t>
            </a:r>
            <a:endParaRPr sz="18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1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/>
              <a:t>Informational </a:t>
            </a: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Packet 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457200" y="1847099"/>
            <a:ext cx="8229600" cy="50109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UW Oshkosh Academic Calendar (</a:t>
            </a:r>
            <a:r>
              <a:rPr lang="en-US" sz="2600" b="0" i="0" u="sng" strike="noStrike" cap="none">
                <a:solidFill>
                  <a:srgbClr val="FF00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folder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Sample Field Seminar 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Syllabus </a:t>
            </a:r>
            <a:r>
              <a:rPr lang="en-US"/>
              <a:t>(</a:t>
            </a:r>
            <a:r>
              <a:rPr lang="en-US" u="sng">
                <a:solidFill>
                  <a:srgbClr val="FF00FF"/>
                </a:solidFill>
                <a:hlinkClick r:id="rId4"/>
              </a:rPr>
              <a:t>online</a:t>
            </a:r>
            <a:r>
              <a:rPr lang="en-US"/>
              <a:t>)</a:t>
            </a:r>
            <a:endParaRPr/>
          </a:p>
          <a:p>
            <a:pPr marL="27432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Student Learning Contract (</a:t>
            </a:r>
            <a:r>
              <a:rPr lang="en-US" u="sng">
                <a:solidFill>
                  <a:srgbClr val="FF00FF"/>
                </a:solidFill>
                <a:hlinkClick r:id="rId5"/>
              </a:rPr>
              <a:t>online</a:t>
            </a:r>
            <a:r>
              <a:rPr lang="en-US"/>
              <a:t>)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Orientation Powerpoint (</a:t>
            </a:r>
            <a:r>
              <a:rPr lang="en-US">
                <a:solidFill>
                  <a:srgbClr val="FF00FF"/>
                </a:solidFill>
              </a:rPr>
              <a:t>folder and online</a:t>
            </a:r>
            <a:r>
              <a:rPr lang="en-US"/>
              <a:t>)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Qualtrics Field Evaluation Rating Scale(</a:t>
            </a:r>
            <a:r>
              <a:rPr lang="en-US">
                <a:solidFill>
                  <a:srgbClr val="FF00FF"/>
                </a:solidFill>
              </a:rPr>
              <a:t>folder</a:t>
            </a:r>
            <a:r>
              <a:rPr lang="en-US"/>
              <a:t>)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640080" marR="0" lvl="1" indent="-1295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359750" y="1399725"/>
            <a:ext cx="820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</a:pPr>
            <a:r>
              <a:rPr lang="en-US" sz="5040"/>
              <a:t>    </a:t>
            </a:r>
            <a:r>
              <a:rPr lang="en-US" sz="504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Field Educator Orientation</a:t>
            </a:r>
            <a:endParaRPr sz="504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</a:pPr>
            <a:r>
              <a:rPr lang="en-US" sz="5040"/>
              <a:t>                                </a:t>
            </a:r>
            <a:r>
              <a:rPr lang="en-US" sz="504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Fall 201</a:t>
            </a:r>
            <a:r>
              <a:rPr lang="en-US" sz="5040"/>
              <a:t>9</a:t>
            </a:r>
            <a:endParaRPr sz="5040" b="1" i="0" u="none" strike="noStrike" cap="non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lang="en-US"/>
              <a:t>                               </a:t>
            </a:r>
            <a:r>
              <a:rPr lang="en-US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BSW and MSW </a:t>
            </a:r>
            <a:endParaRPr/>
          </a:p>
          <a:p>
            <a: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Wisconsin Oshkosh</a:t>
            </a:r>
            <a:endParaRPr sz="2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FAQ’s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457200" y="1977925"/>
            <a:ext cx="8229600" cy="46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Is it okay for students to complete hours outside of the academic c</a:t>
            </a:r>
            <a:r>
              <a:rPr lang="en-US"/>
              <a:t>alendar?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often should I be meeting with the student for supervision? 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What does ongoing student development look like?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 &amp; A and meet with Instructors</a:t>
            </a:r>
            <a:endParaRPr sz="4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Supervision, breaks, calendar, roles, competencies, evaluation, forms, the website, other???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the respective Field </a:t>
            </a:r>
            <a:r>
              <a:rPr lang="en-US"/>
              <a:t>Educators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 11:00am - 11:30am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541350" y="1847105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Ethics and Boundaries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11:30am-1:30pm</a:t>
            </a:r>
            <a:endParaRPr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lvl="0" indent="-117475" algn="ctr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274320" lvl="0" indent="-117475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A1A1A"/>
                </a:solidFill>
                <a:highlight>
                  <a:srgbClr val="FFFFFF"/>
                </a:highlight>
              </a:rPr>
              <a:t>Ethics, Boundaries, and Field Placements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           </a:t>
            </a:r>
            <a:r>
              <a:rPr lang="en-US" sz="2400"/>
              <a:t>Presented by Carol Collien, MSW, APSW</a:t>
            </a:r>
            <a:endParaRPr sz="240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562400" y="2833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/>
              <a:t>Welcome and Introductions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57200" y="1304275"/>
            <a:ext cx="8229600" cy="54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2743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Welcome</a:t>
            </a:r>
            <a:r>
              <a:rPr lang="en-US"/>
              <a:t>--</a:t>
            </a:r>
            <a:r>
              <a:rPr lang="en-US">
                <a:highlight>
                  <a:srgbClr val="FFFFFF"/>
                </a:highlight>
              </a:rPr>
              <a:t>John Cross, Ph.D., Co-Chair</a:t>
            </a:r>
            <a:endParaRPr>
              <a:highlight>
                <a:srgbClr val="FFFFFF"/>
              </a:highlight>
            </a:endParaRPr>
          </a:p>
          <a:p>
            <a:pPr marL="2743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</a:rPr>
              <a:t>                        Gabriel Loiacono, Ph.D., Co-Chair</a:t>
            </a:r>
            <a:endParaRPr>
              <a:highlight>
                <a:srgbClr val="FFFFFF"/>
              </a:highlight>
            </a:endParaRPr>
          </a:p>
          <a:p>
            <a:pPr marL="2743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of faculty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Introductions of </a:t>
            </a:r>
            <a:r>
              <a:rPr lang="en-US"/>
              <a:t>field supervisors</a:t>
            </a:r>
            <a:endParaRPr/>
          </a:p>
          <a:p>
            <a:pPr marL="9144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●"/>
            </a:pPr>
            <a:r>
              <a:rPr lang="en-US"/>
              <a:t>Name and Agency</a:t>
            </a:r>
            <a:endParaRPr/>
          </a:p>
          <a:p>
            <a:pPr marL="9144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Number of students placed at your agency</a:t>
            </a:r>
            <a:endParaRPr/>
          </a:p>
          <a:p>
            <a:pPr marL="9144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BSW</a:t>
            </a:r>
            <a:r>
              <a:rPr lang="en-US"/>
              <a:t>/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MSW stud</a:t>
            </a:r>
            <a:r>
              <a:rPr lang="en-US"/>
              <a:t>ent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73475" y="556825"/>
            <a:ext cx="8772300" cy="16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Advisory Committee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CAC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57200" y="2124725"/>
            <a:ext cx="8229600" cy="41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Purpose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Membership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Meetings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Committee member sheet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/>
              <a:t>Field Faculty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920074"/>
            <a:ext cx="4191000" cy="4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BSW Field Instructors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Amy Williams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Colleen Hansen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Audra Eggum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r>
              <a:rPr lang="en-US">
                <a:highlight>
                  <a:srgbClr val="FFFFFF"/>
                </a:highlight>
              </a:rPr>
              <a:t>1</a:t>
            </a:r>
            <a:r>
              <a:rPr lang="en-US" sz="26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BSW level students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648200" y="1920075"/>
            <a:ext cx="42924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MSW Field Instructors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sng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Mary Weeden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James Power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lang="en-US">
                <a:highlight>
                  <a:srgbClr val="FFFFFF"/>
                </a:highlight>
              </a:rPr>
              <a:t>19 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Advanced level MSW students in field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/>
              <a:t>Program and Field Roles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Dr. </a:t>
            </a:r>
            <a:r>
              <a:rPr lang="en-US"/>
              <a:t>Mary Weeden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Co-</a:t>
            </a:r>
            <a:r>
              <a:rPr lang="en-US"/>
              <a:t>MSW Program Director</a:t>
            </a: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Dr. Jon Hudson, Co-MSW Program Director</a:t>
            </a: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Colleen Hansen, BSW Program Director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Audra Eggum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-US"/>
              <a:t> B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SW Field Coordinator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Carol Collien, MSW Field Coordinator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Field Committee</a:t>
            </a: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comprised of Social Work faculty and instructors who teach field sections. 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Roles within the Field Program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BSW and MSW Field Coordinators</a:t>
            </a:r>
            <a:endParaRPr/>
          </a:p>
          <a:p>
            <a:pPr marL="27432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Faculty Field Liaison/Instructor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/>
              <a:t>Agency Field Educator/Supervisor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Field Coordinator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 and maintain field sites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 contractual agreements with agencies, field instructors and students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Train new and existing field educators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Work with students and agencies in the placement process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Resolve unexpected difficulties that arise while students are in field, conflicts or issues with placement</a:t>
            </a:r>
            <a:endParaRPr/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Review and revise Field Manual</a:t>
            </a: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Faculty Field Liaison/Instructor</a:t>
            </a: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BSW and MSW – teach the field seminar course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Assist students to integrate classroom knowledge and fieldwork experience</a:t>
            </a:r>
            <a:endParaRPr/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Student and Field Agency Educator to facilitate learning and evaluation</a:t>
            </a:r>
            <a:endParaRPr/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 one agency visit per semester</a:t>
            </a:r>
            <a:endParaRPr sz="24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789</Words>
  <Application>Microsoft Office PowerPoint</Application>
  <PresentationFormat>On-screen Show (4:3)</PresentationFormat>
  <Paragraphs>196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Noto Sans Symbols</vt:lpstr>
      <vt:lpstr>Arial</vt:lpstr>
      <vt:lpstr>Merriweather</vt:lpstr>
      <vt:lpstr>Flow</vt:lpstr>
      <vt:lpstr>Flow</vt:lpstr>
      <vt:lpstr>UW Oshkosh  Social Work Program  Agenda</vt:lpstr>
      <vt:lpstr>    Field Educator Orientation                                 Fall 2019</vt:lpstr>
      <vt:lpstr>Welcome and Introductions</vt:lpstr>
      <vt:lpstr>Community Advisory Committee                          CAC</vt:lpstr>
      <vt:lpstr>Field Faculty</vt:lpstr>
      <vt:lpstr>Program and Field Roles</vt:lpstr>
      <vt:lpstr>Roles within the Field Program</vt:lpstr>
      <vt:lpstr>Field Coordinator</vt:lpstr>
      <vt:lpstr>Faculty Field Liaison/Instructor</vt:lpstr>
      <vt:lpstr>Agency Field Educator/Supervisor</vt:lpstr>
      <vt:lpstr>Placement Processes </vt:lpstr>
      <vt:lpstr>What happens at the interview?</vt:lpstr>
      <vt:lpstr> Placement Processes (cont.)</vt:lpstr>
      <vt:lpstr>Placement Hours</vt:lpstr>
      <vt:lpstr>The Student Learning Contract (SLC)</vt:lpstr>
      <vt:lpstr>Student Logs</vt:lpstr>
      <vt:lpstr>Qualtrics Survey/Evaluation</vt:lpstr>
      <vt:lpstr>Qualtrics Rating Scale</vt:lpstr>
      <vt:lpstr>Informational Packet </vt:lpstr>
      <vt:lpstr>FAQ’s</vt:lpstr>
      <vt:lpstr>Q &amp; A and meet with Instructors</vt:lpstr>
      <vt:lpstr>Break 11:00am - 11:30am</vt:lpstr>
      <vt:lpstr>Ethics and Boundaries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Oshkosh  Social Work Program  Agenda</dc:title>
  <dc:creator>Renee Pasewald</dc:creator>
  <cp:lastModifiedBy>Renee Pasewald</cp:lastModifiedBy>
  <cp:revision>1</cp:revision>
  <dcterms:modified xsi:type="dcterms:W3CDTF">2019-09-09T15:38:29Z</dcterms:modified>
</cp:coreProperties>
</file>